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7.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8.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10.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11.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2.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14.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5.xml" ContentType="application/vnd.openxmlformats-officedocument.them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2.xml" ContentType="application/vnd.openxmlformats-officedocument.presentationml.tags+xml"/>
  <Override PartName="/ppt/notesSlides/notesSlide24.xml" ContentType="application/vnd.openxmlformats-officedocument.presentationml.notesSlide+xml"/>
  <Override PartName="/ppt/tags/tag33.xml" ContentType="application/vnd.openxmlformats-officedocument.presentationml.tags+xml"/>
  <Override PartName="/ppt/notesSlides/notesSlide2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6.xml" ContentType="application/vnd.openxmlformats-officedocument.presentationml.notesSlide+xml"/>
  <Override PartName="/ppt/tags/tag3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7" r:id="rId5"/>
    <p:sldMasterId id="2147484530" r:id="rId6"/>
    <p:sldMasterId id="2147484215" r:id="rId7"/>
    <p:sldMasterId id="2147484243" r:id="rId8"/>
    <p:sldMasterId id="2147484349" r:id="rId9"/>
    <p:sldMasterId id="2147484404" r:id="rId10"/>
    <p:sldMasterId id="2147484424" r:id="rId11"/>
    <p:sldMasterId id="2147484443" r:id="rId12"/>
    <p:sldMasterId id="2147484462" r:id="rId13"/>
    <p:sldMasterId id="2147484481" r:id="rId14"/>
    <p:sldMasterId id="2147484500" r:id="rId15"/>
    <p:sldMasterId id="2147484563" r:id="rId16"/>
    <p:sldMasterId id="2147484590" r:id="rId17"/>
    <p:sldMasterId id="2147484605" r:id="rId18"/>
  </p:sldMasterIdLst>
  <p:notesMasterIdLst>
    <p:notesMasterId r:id="rId60"/>
  </p:notesMasterIdLst>
  <p:handoutMasterIdLst>
    <p:handoutMasterId r:id="rId61"/>
  </p:handoutMasterIdLst>
  <p:sldIdLst>
    <p:sldId id="577" r:id="rId19"/>
    <p:sldId id="583" r:id="rId20"/>
    <p:sldId id="585" r:id="rId21"/>
    <p:sldId id="586" r:id="rId22"/>
    <p:sldId id="591" r:id="rId23"/>
    <p:sldId id="500" r:id="rId24"/>
    <p:sldId id="501" r:id="rId25"/>
    <p:sldId id="502" r:id="rId26"/>
    <p:sldId id="510" r:id="rId27"/>
    <p:sldId id="503" r:id="rId28"/>
    <p:sldId id="504" r:id="rId29"/>
    <p:sldId id="505" r:id="rId30"/>
    <p:sldId id="592" r:id="rId31"/>
    <p:sldId id="506" r:id="rId32"/>
    <p:sldId id="529" r:id="rId33"/>
    <p:sldId id="511" r:id="rId34"/>
    <p:sldId id="512" r:id="rId35"/>
    <p:sldId id="513" r:id="rId36"/>
    <p:sldId id="514" r:id="rId37"/>
    <p:sldId id="515" r:id="rId38"/>
    <p:sldId id="516" r:id="rId39"/>
    <p:sldId id="579" r:id="rId40"/>
    <p:sldId id="578" r:id="rId41"/>
    <p:sldId id="518" r:id="rId42"/>
    <p:sldId id="580" r:id="rId43"/>
    <p:sldId id="582" r:id="rId44"/>
    <p:sldId id="531" r:id="rId45"/>
    <p:sldId id="552" r:id="rId46"/>
    <p:sldId id="524" r:id="rId47"/>
    <p:sldId id="551" r:id="rId48"/>
    <p:sldId id="564" r:id="rId49"/>
    <p:sldId id="547" r:id="rId50"/>
    <p:sldId id="568" r:id="rId51"/>
    <p:sldId id="559" r:id="rId52"/>
    <p:sldId id="574" r:id="rId53"/>
    <p:sldId id="567" r:id="rId54"/>
    <p:sldId id="572" r:id="rId55"/>
    <p:sldId id="565" r:id="rId56"/>
    <p:sldId id="575" r:id="rId57"/>
    <p:sldId id="532" r:id="rId58"/>
    <p:sldId id="576" r:id="rId5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9FD01A80-FD35-42B5-BA22-A2CFCEE80157}">
          <p14:sldIdLst>
            <p14:sldId id="577"/>
            <p14:sldId id="583"/>
            <p14:sldId id="585"/>
            <p14:sldId id="586"/>
            <p14:sldId id="591"/>
            <p14:sldId id="500"/>
            <p14:sldId id="501"/>
            <p14:sldId id="502"/>
            <p14:sldId id="510"/>
            <p14:sldId id="503"/>
            <p14:sldId id="504"/>
            <p14:sldId id="505"/>
            <p14:sldId id="592"/>
            <p14:sldId id="506"/>
            <p14:sldId id="529"/>
            <p14:sldId id="511"/>
            <p14:sldId id="512"/>
            <p14:sldId id="513"/>
            <p14:sldId id="514"/>
            <p14:sldId id="515"/>
            <p14:sldId id="516"/>
            <p14:sldId id="579"/>
            <p14:sldId id="578"/>
            <p14:sldId id="518"/>
            <p14:sldId id="580"/>
            <p14:sldId id="582"/>
            <p14:sldId id="531"/>
            <p14:sldId id="552"/>
            <p14:sldId id="524"/>
            <p14:sldId id="551"/>
            <p14:sldId id="564"/>
            <p14:sldId id="547"/>
            <p14:sldId id="568"/>
            <p14:sldId id="559"/>
            <p14:sldId id="574"/>
            <p14:sldId id="567"/>
            <p14:sldId id="572"/>
            <p14:sldId id="565"/>
            <p14:sldId id="575"/>
            <p14:sldId id="532"/>
          </p14:sldIdLst>
        </p14:section>
        <p14:section name="Conclusion" id="{CA18A22D-5BC0-45A3-8E63-78253BA0141D}">
          <p14:sldIdLst>
            <p14:sldId id="57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John Higuera (Simplicity Consulting Inc)" initials="JH(CI" lastIdx="5" clrIdx="2">
    <p:extLst>
      <p:ext uri="{19B8F6BF-5375-455C-9EA6-DF929625EA0E}">
        <p15:presenceInfo xmlns:p15="http://schemas.microsoft.com/office/powerpoint/2012/main" userId="S-1-5-21-2127521184-1604012920-1887927527-114572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05050"/>
    <a:srgbClr val="63BDFF"/>
    <a:srgbClr val="021939"/>
    <a:srgbClr val="3999C6"/>
    <a:srgbClr val="FFFFFF"/>
    <a:srgbClr val="A7A7A7"/>
    <a:srgbClr val="008272"/>
    <a:srgbClr val="BA141A"/>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7431" autoAdjust="0"/>
  </p:normalViewPr>
  <p:slideViewPr>
    <p:cSldViewPr snapToGrid="0">
      <p:cViewPr varScale="1">
        <p:scale>
          <a:sx n="62" d="100"/>
          <a:sy n="62" d="100"/>
        </p:scale>
        <p:origin x="1014" y="66"/>
      </p:cViewPr>
      <p:guideLst/>
    </p:cSldViewPr>
  </p:slideViewPr>
  <p:outlineViewPr>
    <p:cViewPr>
      <p:scale>
        <a:sx n="33" d="100"/>
        <a:sy n="33" d="100"/>
      </p:scale>
      <p:origin x="0" y="-7164"/>
    </p:cViewPr>
  </p:outlineViewPr>
  <p:notesTextViewPr>
    <p:cViewPr>
      <p:scale>
        <a:sx n="3" d="2"/>
        <a:sy n="3" d="2"/>
      </p:scale>
      <p:origin x="0" y="0"/>
    </p:cViewPr>
  </p:notesTextViewPr>
  <p:sorterViewPr>
    <p:cViewPr varScale="1">
      <p:scale>
        <a:sx n="1" d="1"/>
        <a:sy n="1" d="1"/>
      </p:scale>
      <p:origin x="0" y="-1517"/>
    </p:cViewPr>
  </p:sorterViewPr>
  <p:notesViewPr>
    <p:cSldViewPr snapToGrid="0" showGuides="1">
      <p:cViewPr varScale="1">
        <p:scale>
          <a:sx n="65" d="100"/>
          <a:sy n="65" d="100"/>
        </p:scale>
        <p:origin x="327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3.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8/10/2016 9:46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8/10/2016 9:46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defTabSz="931863" fontAlgn="base">
              <a:lnSpc>
                <a:spcPct val="100000"/>
              </a:lnSpc>
              <a:spcBef>
                <a:spcPct val="0"/>
              </a:spcBef>
              <a:spcAft>
                <a:spcPct val="0"/>
              </a:spcAft>
            </a:pPr>
            <a:endParaRPr lang="en-US" altLang="en-US" sz="1200">
              <a:latin typeface="Segoe UI" panose="020B0502040204020203" pitchFamily="34" charset="0"/>
            </a:endParaRPr>
          </a:p>
        </p:txBody>
      </p:sp>
      <p:sp>
        <p:nvSpPr>
          <p:cNvPr id="5" name="Footer Placeholder 4"/>
          <p:cNvSpPr>
            <a:spLocks noGrp="1"/>
          </p:cNvSpPr>
          <p:nvPr>
            <p:ph type="ftr" sz="quarter" idx="4"/>
          </p:nvPr>
        </p:nvSpPr>
        <p:spPr>
          <a:xfrm>
            <a:off x="0" y="8686800"/>
            <a:ext cx="5920740" cy="355964"/>
          </a:xfrm>
        </p:spPr>
        <p:txBody>
          <a:bodyPr rtlCol="0"/>
          <a:lstStyle/>
          <a:p>
            <a:pPr defTabSz="914099" fontAlgn="auto">
              <a:spcBef>
                <a:spcPts val="0"/>
              </a:spcBef>
              <a:spcAft>
                <a:spcPts val="0"/>
              </a:spcAft>
              <a:defRPr/>
            </a:pPr>
            <a:r>
              <a:rPr lang="en-US">
                <a:gradFill>
                  <a:gsLst>
                    <a:gs pos="0">
                      <a:prstClr val="black"/>
                    </a:gs>
                    <a:gs pos="100000">
                      <a:prstClr val="black"/>
                    </a:gs>
                  </a:gsLst>
                  <a:lin ang="5400000" scaled="0"/>
                </a:gradFill>
                <a:ea typeface="Segoe UI" pitchFamily="34" charset="0"/>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a:lnSpc>
                <a:spcPct val="100000"/>
              </a:lnSpc>
              <a:spcBef>
                <a:spcPct val="0"/>
              </a:spcBef>
              <a:spcAft>
                <a:spcPct val="0"/>
              </a:spcAft>
            </a:pPr>
            <a:fld id="{E5FE5E2E-9D67-4095-89AA-867FA6BCF816}" type="datetime8">
              <a:rPr lang="en-US" altLang="en-US" sz="1200" smtClean="0">
                <a:latin typeface="Segoe UI" panose="020B0502040204020203" pitchFamily="34" charset="0"/>
              </a:rPr>
              <a:pPr>
                <a:lnSpc>
                  <a:spcPct val="100000"/>
                </a:lnSpc>
                <a:spcBef>
                  <a:spcPct val="0"/>
                </a:spcBef>
                <a:spcAft>
                  <a:spcPct val="0"/>
                </a:spcAft>
              </a:pPr>
              <a:t>8/10/2016 9:46 PM</a:t>
            </a:fld>
            <a:endParaRPr lang="en-US" altLang="en-US" sz="1200">
              <a:latin typeface="Segoe UI" panose="020B0502040204020203" pitchFamily="34" charset="0"/>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a:lnSpc>
                <a:spcPct val="100000"/>
              </a:lnSpc>
              <a:spcBef>
                <a:spcPct val="0"/>
              </a:spcBef>
              <a:spcAft>
                <a:spcPct val="0"/>
              </a:spcAft>
            </a:pPr>
            <a:fld id="{B1F7D3BA-D17A-4DC0-9347-248746B2D898}" type="slidenum">
              <a:rPr lang="en-US" altLang="en-US" sz="1200" smtClean="0">
                <a:latin typeface="Segoe UI" panose="020B0502040204020203" pitchFamily="34" charset="0"/>
              </a:rPr>
              <a:pPr>
                <a:lnSpc>
                  <a:spcPct val="100000"/>
                </a:lnSpc>
                <a:spcBef>
                  <a:spcPct val="0"/>
                </a:spcBef>
                <a:spcAft>
                  <a:spcPct val="0"/>
                </a:spcAft>
              </a:pPr>
              <a:t>1</a:t>
            </a:fld>
            <a:endParaRPr lang="en-US" altLang="en-US" sz="1200">
              <a:latin typeface="Segoe UI" panose="020B0502040204020203" pitchFamily="34" charset="0"/>
            </a:endParaRPr>
          </a:p>
        </p:txBody>
      </p:sp>
    </p:spTree>
    <p:extLst>
      <p:ext uri="{BB962C8B-B14F-4D97-AF65-F5344CB8AC3E}">
        <p14:creationId xmlns:p14="http://schemas.microsoft.com/office/powerpoint/2010/main" val="823998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of the patterns that we are seeing within customers</a:t>
            </a:r>
            <a:r>
              <a:rPr lang="en-US" baseline="0" dirty="0"/>
              <a:t> and within partners around the use of </a:t>
            </a:r>
            <a:r>
              <a:rPr lang="en-US" baseline="0" dirty="0" err="1"/>
              <a:t>IoT</a:t>
            </a:r>
            <a:r>
              <a:rPr lang="en-US" baseline="0" dirty="0"/>
              <a:t> devices?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214619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 lot of businesses have been building </a:t>
            </a:r>
            <a:r>
              <a:rPr lang="en-NZ" dirty="0" err="1"/>
              <a:t>IoT</a:t>
            </a:r>
            <a:r>
              <a:rPr lang="en-NZ" dirty="0"/>
              <a:t> solutions with Azure,</a:t>
            </a:r>
            <a:r>
              <a:rPr lang="en-NZ" baseline="0" dirty="0"/>
              <a:t> using a variety of Azure’s services over the years.</a:t>
            </a:r>
          </a:p>
          <a:p>
            <a:endParaRPr lang="en-NZ" baseline="0" dirty="0"/>
          </a:p>
          <a:p>
            <a:r>
              <a:rPr lang="en-NZ" baseline="0" dirty="0"/>
              <a:t>Why is Azure and the cloud so popular?</a:t>
            </a:r>
          </a:p>
          <a:p>
            <a:r>
              <a:rPr lang="en-NZ" baseline="0" dirty="0"/>
              <a:t>	- Easy to provision, use and manage</a:t>
            </a:r>
          </a:p>
          <a:p>
            <a:r>
              <a:rPr lang="en-NZ" baseline="0" dirty="0"/>
              <a:t>	- …</a:t>
            </a:r>
          </a:p>
          <a:p>
            <a:endParaRPr lang="en-NZ" baseline="0" dirty="0"/>
          </a:p>
          <a:p>
            <a:r>
              <a:rPr lang="en-NZ" baseline="0" dirty="0"/>
              <a:t>We see three key areas in an </a:t>
            </a:r>
            <a:r>
              <a:rPr lang="en-NZ" baseline="0" dirty="0" err="1"/>
              <a:t>IoT</a:t>
            </a:r>
            <a:r>
              <a:rPr lang="en-NZ" baseline="0" dirty="0"/>
              <a:t> solution:</a:t>
            </a:r>
          </a:p>
          <a:p>
            <a:r>
              <a:rPr lang="en-NZ" baseline="0" dirty="0"/>
              <a:t>	- Device connectivity and management</a:t>
            </a:r>
          </a:p>
          <a:p>
            <a:r>
              <a:rPr lang="en-NZ" baseline="0" dirty="0"/>
              <a:t>	- …</a:t>
            </a:r>
          </a:p>
          <a:p>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8/10/2016 9:46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753793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number of businesses have built </a:t>
            </a:r>
            <a:r>
              <a:rPr lang="en-US" dirty="0" err="1"/>
              <a:t>IoT</a:t>
            </a:r>
            <a:r>
              <a:rPr lang="en-US" baseline="0" dirty="0"/>
              <a:t> solutions using Event Hubs.</a:t>
            </a:r>
          </a:p>
          <a:p>
            <a:pPr marL="171450" indent="-171450">
              <a:buFontTx/>
              <a:buChar char="-"/>
            </a:pPr>
            <a:r>
              <a:rPr lang="en-US" baseline="0" dirty="0"/>
              <a:t>Event Hubs are a high scale messaging service.</a:t>
            </a:r>
          </a:p>
          <a:p>
            <a:pPr marL="388712" lvl="1" indent="-171450">
              <a:buFontTx/>
              <a:buChar char="-"/>
            </a:pPr>
            <a:r>
              <a:rPr lang="en-US" baseline="0" dirty="0"/>
              <a:t>Really high message throughput.</a:t>
            </a:r>
          </a:p>
          <a:p>
            <a:pPr marL="388712" lvl="1" indent="-171450">
              <a:buFontTx/>
              <a:buChar char="-"/>
            </a:pPr>
            <a:r>
              <a:rPr lang="en-US" baseline="0" dirty="0"/>
              <a:t>Deployed and used all over the world everyday.</a:t>
            </a:r>
          </a:p>
          <a:p>
            <a:pPr marL="388712" lvl="1" indent="-171450">
              <a:buFontTx/>
              <a:buChar char="-"/>
            </a:pPr>
            <a:endParaRPr lang="en-US" baseline="0" dirty="0"/>
          </a:p>
          <a:p>
            <a:pPr marL="0" lvl="0" indent="0">
              <a:buFontTx/>
              <a:buNone/>
            </a:pPr>
            <a:r>
              <a:rPr lang="en-US" baseline="0" dirty="0"/>
              <a:t>However after working with customers we found that they needed more than Event Hubs alone.</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8/10/2016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599800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needed components to deal with</a:t>
            </a:r>
          </a:p>
          <a:p>
            <a:r>
              <a:rPr lang="en-US" dirty="0"/>
              <a:t>	-</a:t>
            </a:r>
            <a:r>
              <a:rPr lang="en-US" baseline="0" dirty="0"/>
              <a:t> Command and control</a:t>
            </a:r>
          </a:p>
          <a:p>
            <a:r>
              <a:rPr lang="en-US" baseline="0" dirty="0"/>
              <a:t>	- …</a:t>
            </a:r>
          </a:p>
          <a:p>
            <a:r>
              <a:rPr lang="en-US" baseline="0" dirty="0"/>
              <a:t>Many projects are not greenfield, rather they involve support for existing devices and protocols.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8/10/2016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8189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The</a:t>
            </a:r>
            <a:r>
              <a:rPr lang="en-US" sz="800" baseline="0" dirty="0"/>
              <a:t> Azure </a:t>
            </a:r>
            <a:r>
              <a:rPr lang="en-US" sz="800" baseline="0" dirty="0" err="1"/>
              <a:t>IoT</a:t>
            </a:r>
            <a:r>
              <a:rPr lang="en-US" sz="800" baseline="0" dirty="0"/>
              <a:t> Hub extends the capabilities of Event Hubs to target </a:t>
            </a:r>
            <a:r>
              <a:rPr lang="en-US" sz="800" baseline="0" dirty="0" err="1"/>
              <a:t>IoT</a:t>
            </a:r>
            <a:r>
              <a:rPr lang="en-US" sz="800" baseline="0" dirty="0"/>
              <a:t> workloads.</a:t>
            </a:r>
            <a:endParaRPr lang="en-US" sz="800" dirty="0"/>
          </a:p>
          <a:p>
            <a:pPr marL="171450" indent="-171450">
              <a:buFontTx/>
              <a:buChar char="-"/>
            </a:pPr>
            <a:r>
              <a:rPr lang="en-US" sz="800" dirty="0"/>
              <a:t>Native support for MQTT:</a:t>
            </a:r>
            <a:r>
              <a:rPr lang="en-US" sz="800" baseline="0" dirty="0"/>
              <a:t> </a:t>
            </a:r>
            <a:r>
              <a:rPr lang="en-US" sz="800" dirty="0"/>
              <a:t>Azure </a:t>
            </a:r>
            <a:r>
              <a:rPr lang="en-US" sz="800" dirty="0" err="1"/>
              <a:t>IoT</a:t>
            </a:r>
            <a:r>
              <a:rPr lang="en-US" sz="800" dirty="0"/>
              <a:t> SDKs (or OSS libs) can connect to </a:t>
            </a:r>
            <a:r>
              <a:rPr lang="en-US" sz="800" dirty="0" err="1"/>
              <a:t>IoT</a:t>
            </a:r>
            <a:r>
              <a:rPr lang="en-US" sz="800" dirty="0"/>
              <a:t> Hub using MQTT (no protocol gateway needed). </a:t>
            </a:r>
          </a:p>
          <a:p>
            <a:pPr marL="171450" indent="-171450">
              <a:buFontTx/>
              <a:buChar char="-"/>
            </a:pPr>
            <a:r>
              <a:rPr lang="en-US" sz="800" dirty="0"/>
              <a:t>AMQP over </a:t>
            </a:r>
            <a:r>
              <a:rPr lang="en-US" sz="800" dirty="0" err="1"/>
              <a:t>WebSockets</a:t>
            </a:r>
            <a:r>
              <a:rPr lang="en-US" sz="800" dirty="0"/>
              <a:t>: Use AMQP through firewalls.</a:t>
            </a:r>
          </a:p>
          <a:p>
            <a:pPr marL="171450" indent="-171450">
              <a:buFontTx/>
              <a:buChar char="-"/>
            </a:pPr>
            <a:r>
              <a:rPr lang="en-US" sz="800" dirty="0"/>
              <a:t>Operations Monitoring</a:t>
            </a:r>
          </a:p>
          <a:p>
            <a:pPr marL="388712" lvl="1" indent="-171450">
              <a:buFontTx/>
              <a:buChar char="-"/>
            </a:pPr>
            <a:r>
              <a:rPr lang="en-US" sz="800" dirty="0"/>
              <a:t>Device connection/disconnection events</a:t>
            </a:r>
          </a:p>
          <a:p>
            <a:pPr marL="388712" lvl="1" indent="-171450">
              <a:buFontTx/>
              <a:buChar char="-"/>
            </a:pPr>
            <a:r>
              <a:rPr lang="en-US" sz="800" dirty="0"/>
              <a:t>Device error reporting</a:t>
            </a:r>
          </a:p>
          <a:p>
            <a:pPr marL="388712" lvl="1" indent="-171450">
              <a:buFontTx/>
              <a:buChar char="-"/>
            </a:pPr>
            <a:r>
              <a:rPr lang="en-US" sz="800" dirty="0"/>
              <a:t>Event Hub-compatible endpoint</a:t>
            </a:r>
          </a:p>
          <a:p>
            <a:pPr marL="388712" lvl="1" indent="-171450">
              <a:buFontTx/>
              <a:buChar char="-"/>
            </a:pPr>
            <a:r>
              <a:rPr lang="en-US" sz="800" b="1" dirty="0"/>
              <a:t>Example</a:t>
            </a:r>
            <a:r>
              <a:rPr lang="en-US" sz="800" dirty="0"/>
              <a:t>: complex device blocking logic</a:t>
            </a:r>
          </a:p>
          <a:p>
            <a:pPr marL="506114" lvl="2" indent="-171450">
              <a:buFontTx/>
              <a:buChar char="-"/>
            </a:pPr>
            <a:r>
              <a:rPr lang="en-US" sz="800" dirty="0"/>
              <a:t>Stream Analytics job evaluates:</a:t>
            </a:r>
            <a:br>
              <a:rPr lang="en-US" sz="800" dirty="0"/>
            </a:br>
            <a:r>
              <a:rPr lang="en-US" sz="800" i="1" dirty="0"/>
              <a:t>number of failed connection attempts per device</a:t>
            </a:r>
          </a:p>
          <a:p>
            <a:pPr marL="506114" lvl="2" indent="-171450">
              <a:buFontTx/>
              <a:buChar char="-"/>
            </a:pPr>
            <a:r>
              <a:rPr lang="en-US" sz="800" dirty="0"/>
              <a:t>As a result device can be disabled in </a:t>
            </a:r>
            <a:r>
              <a:rPr lang="en-US" sz="800" dirty="0" err="1"/>
              <a:t>IoT</a:t>
            </a:r>
            <a:r>
              <a:rPr lang="en-US" sz="800" dirty="0"/>
              <a:t> Hub</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8/10/2016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984084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a:t>
            </a:r>
            <a:r>
              <a:rPr lang="en-US" baseline="0" dirty="0"/>
              <a:t> was to support the broadest set of device platforms possible.</a:t>
            </a:r>
          </a:p>
          <a:p>
            <a:pPr marL="171450" indent="-171450">
              <a:buFontTx/>
              <a:buChar char="-"/>
            </a:pPr>
            <a:r>
              <a:rPr lang="en-US" baseline="0" dirty="0"/>
              <a:t>Started with cross platform C code which you can port onto almost any platform.</a:t>
            </a:r>
          </a:p>
          <a:p>
            <a:pPr marL="171450" indent="-171450">
              <a:buFontTx/>
              <a:buChar char="-"/>
            </a:pPr>
            <a:r>
              <a:rPr lang="en-US" baseline="0" dirty="0"/>
              <a:t>Successfully ported onto RTOS, Windows, Android, iOS…</a:t>
            </a:r>
          </a:p>
          <a:p>
            <a:pPr marL="171450" indent="-171450">
              <a:buFontTx/>
              <a:buChar char="-"/>
            </a:pPr>
            <a:r>
              <a:rPr lang="en-US" baseline="0" dirty="0"/>
              <a:t>There are several APIs available to use.</a:t>
            </a:r>
          </a:p>
          <a:p>
            <a:pPr marL="171450" indent="-171450">
              <a:buFontTx/>
              <a:buChar char="-"/>
            </a:pPr>
            <a:r>
              <a:rPr lang="en-US" baseline="0" dirty="0"/>
              <a:t>There is no requirement to use any of the existing code.</a:t>
            </a:r>
          </a:p>
          <a:p>
            <a:pPr marL="171450" lvl="0" indent="-171450">
              <a:buFontTx/>
              <a:buChar char="-"/>
            </a:pPr>
            <a:r>
              <a:rPr lang="en-US" baseline="0" dirty="0"/>
              <a:t>It is all open source, on GitHub, and freely extendable.</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8/10/2016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978631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the three ‘typical’</a:t>
            </a:r>
            <a:r>
              <a:rPr lang="en-US" baseline="0" dirty="0"/>
              <a:t> components in an </a:t>
            </a:r>
            <a:r>
              <a:rPr lang="en-US" baseline="0" dirty="0" err="1"/>
              <a:t>IoT</a:t>
            </a:r>
            <a:r>
              <a:rPr lang="en-US" baseline="0" dirty="0"/>
              <a:t> solution, the next to think about is Analytics and operationalising insight.</a:t>
            </a:r>
          </a:p>
          <a:p>
            <a:endParaRPr lang="en-US" baseline="0" dirty="0"/>
          </a:p>
          <a:p>
            <a:r>
              <a:rPr lang="en-US" baseline="0" dirty="0"/>
              <a:t>Azure provides a broad range of sophisticated technologies for delivering analytics.</a:t>
            </a:r>
          </a:p>
          <a:p>
            <a:r>
              <a:rPr lang="en-US" baseline="0" dirty="0"/>
              <a:t>With Hot Path Analytics you’re able to process real time event streams coming out of your </a:t>
            </a:r>
            <a:r>
              <a:rPr lang="en-US" baseline="0" dirty="0" err="1"/>
              <a:t>IoT</a:t>
            </a:r>
            <a:r>
              <a:rPr lang="en-US" baseline="0" dirty="0"/>
              <a:t> solution.</a:t>
            </a:r>
          </a:p>
          <a:p>
            <a:endParaRPr lang="en-US" baseline="0" dirty="0"/>
          </a:p>
          <a:p>
            <a:r>
              <a:rPr lang="en-US" baseline="0" dirty="0"/>
              <a:t>Then there are tools and technologies for building large scale systems on top of your </a:t>
            </a:r>
            <a:r>
              <a:rPr lang="en-US" baseline="0" dirty="0" err="1"/>
              <a:t>IoT</a:t>
            </a:r>
            <a:r>
              <a:rPr lang="en-US" baseline="0" dirty="0"/>
              <a:t> device in the field.</a:t>
            </a:r>
          </a:p>
          <a:p>
            <a:endParaRPr lang="en-US" baseline="0" dirty="0"/>
          </a:p>
          <a:p>
            <a:r>
              <a:rPr lang="en-US" baseline="0" dirty="0"/>
              <a:t>Finally: </a:t>
            </a:r>
            <a:r>
              <a:rPr lang="en-US" baseline="0" dirty="0" err="1"/>
              <a:t>IoT</a:t>
            </a:r>
            <a:r>
              <a:rPr lang="en-US" baseline="0" dirty="0"/>
              <a:t> applications do not live in isolation, they’re going to be part of a broader consumer or business eco-system.</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8/10/2016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07940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808977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195" rtl="0" eaLnBrk="1" fontAlgn="auto" latinLnBrk="0" hangingPunct="1">
              <a:lnSpc>
                <a:spcPct val="90000"/>
              </a:lnSpc>
              <a:spcBef>
                <a:spcPts val="0"/>
              </a:spcBef>
              <a:spcAft>
                <a:spcPts val="340"/>
              </a:spcAft>
              <a:buClrTx/>
              <a:buSzTx/>
              <a:buFontTx/>
              <a:buNone/>
              <a:tabLst/>
              <a:defRPr/>
            </a:pPr>
            <a:r>
              <a:rPr lang="en-US" dirty="0"/>
              <a:t>We then think about the different services within Azure</a:t>
            </a:r>
            <a:r>
              <a:rPr lang="en-US" baseline="0" dirty="0"/>
              <a:t> </a:t>
            </a:r>
            <a:r>
              <a:rPr lang="en-US" baseline="0" dirty="0" err="1"/>
              <a:t>IoT</a:t>
            </a:r>
            <a:r>
              <a:rPr lang="en-US" baseline="0" dirty="0"/>
              <a:t> that are useful for implementing the Reference Architecture.</a:t>
            </a:r>
            <a:endParaRPr lang="en-US" dirty="0"/>
          </a:p>
        </p:txBody>
      </p:sp>
      <p:sp>
        <p:nvSpPr>
          <p:cNvPr id="4" name="Slide Number Placeholder 3"/>
          <p:cNvSpPr>
            <a:spLocks noGrp="1"/>
          </p:cNvSpPr>
          <p:nvPr>
            <p:ph type="sldNum" sz="quarter" idx="10"/>
          </p:nvPr>
        </p:nvSpPr>
        <p:spPr/>
        <p:txBody>
          <a:bodyPr/>
          <a:lstStyle/>
          <a:p>
            <a:pPr>
              <a:defRPr/>
            </a:pPr>
            <a:fld id="{0E0F7949-8AE9-4E5C-A2B1-913685B47E3F}" type="slidenum">
              <a:rPr lang="en-US" smtClean="0">
                <a:solidFill>
                  <a:prstClr val="black"/>
                </a:solidFill>
              </a:rPr>
              <a:pPr>
                <a:defRPr/>
              </a:pPr>
              <a:t>24</a:t>
            </a:fld>
            <a:endParaRPr lang="en-US" dirty="0">
              <a:solidFill>
                <a:prstClr val="black"/>
              </a:solidFill>
            </a:endParaRPr>
          </a:p>
        </p:txBody>
      </p:sp>
    </p:spTree>
    <p:extLst>
      <p:ext uri="{BB962C8B-B14F-4D97-AF65-F5344CB8AC3E}">
        <p14:creationId xmlns:p14="http://schemas.microsoft.com/office/powerpoint/2010/main" val="3010305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many different ways to solve </a:t>
            </a:r>
            <a:r>
              <a:rPr lang="en-US" baseline="0" dirty="0" err="1"/>
              <a:t>IoT</a:t>
            </a:r>
            <a:r>
              <a:rPr lang="en-US" baseline="0" dirty="0"/>
              <a:t> problems, but it would be very useful to provide some prescriptive guidance and a mechanism to allow customers to very quickly build out these solutions.</a:t>
            </a:r>
          </a:p>
          <a:p>
            <a:endParaRPr lang="en-US" baseline="0" dirty="0"/>
          </a:p>
          <a:p>
            <a:r>
              <a:rPr lang="en-US" baseline="0" dirty="0"/>
              <a:t>The problem with building out a software as a service approach is that the richer you make the SaaS, often the harder it is to customize to particular needs.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924381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dirty="0" err="1"/>
              <a:t>IoT</a:t>
            </a:r>
            <a:r>
              <a:rPr lang="en-IN" b="0" baseline="0" dirty="0"/>
              <a:t> is not that new, we’ve been connecting devices to networks and the internet for (probably) 25 or 30 years.</a:t>
            </a:r>
            <a:endParaRPr lang="en-IN" b="0" dirty="0"/>
          </a:p>
          <a:p>
            <a:endParaRPr lang="en-IN" b="1" dirty="0"/>
          </a:p>
          <a:p>
            <a:r>
              <a:rPr lang="en-IN" b="1" dirty="0"/>
              <a:t>Hardware</a:t>
            </a:r>
            <a:r>
              <a:rPr lang="en-IN" b="1" baseline="0" dirty="0"/>
              <a:t> is Cheap</a:t>
            </a:r>
            <a:endParaRPr lang="en-IN" b="0" baseline="0" dirty="0"/>
          </a:p>
          <a:p>
            <a:r>
              <a:rPr lang="en-IN" b="0" baseline="0" dirty="0"/>
              <a:t>The cost of hardware has plummeted. This is part Moore’s law, part the explosive growth of high tech manufacturing, particularly in Asia. It is now cost effective to deploy hardware where we may not have before. Hardware is now more sacrificial than it has been in the past.</a:t>
            </a:r>
          </a:p>
          <a:p>
            <a:endParaRPr lang="en-IN" b="0" baseline="0" dirty="0"/>
          </a:p>
          <a:p>
            <a:r>
              <a:rPr lang="en-IN" b="0" baseline="0" dirty="0"/>
              <a:t>&gt; Infrared/ambient temp sensor, ambient light, humidity, barometric pressure, 9-axis motion (accelerometer, gyroscope, compass</a:t>
            </a:r>
            <a:r>
              <a:rPr lang="en-IN" b="0" baseline="0"/>
              <a:t>), magnet</a:t>
            </a:r>
          </a:p>
          <a:p>
            <a:endParaRPr lang="en-IN" b="0" baseline="0" dirty="0"/>
          </a:p>
          <a:p>
            <a:r>
              <a:rPr lang="en-IN" b="1" baseline="0" dirty="0"/>
              <a:t>Connectivity is Pervasive</a:t>
            </a:r>
          </a:p>
          <a:p>
            <a:r>
              <a:rPr lang="en-IN" b="0" baseline="0" dirty="0"/>
              <a:t>Somewhat related is the pervasive nature of cost effective connectivity. Particularly wireless connectivity. This is, in many ways, driven by the same forces driving the downward march of hardware costs.</a:t>
            </a:r>
          </a:p>
          <a:p>
            <a:endParaRPr lang="en-IN" b="0" baseline="0" dirty="0"/>
          </a:p>
          <a:p>
            <a:r>
              <a:rPr lang="en-IN" b="1" baseline="0" dirty="0"/>
              <a:t>Development is Easier</a:t>
            </a:r>
            <a:endParaRPr lang="en-IN" b="0" baseline="0" dirty="0"/>
          </a:p>
          <a:p>
            <a:r>
              <a:rPr lang="en-IN" b="0" baseline="0" dirty="0"/>
              <a:t>Reticent to say that Development is Easy. But, it is certainly easier. This is thanks to now being able to use rich programming tools, languages and environments across the full stack. Programming on embedded devices was traditionally done with assembler or C. It would have been unimaginable that we’d be using things like JavaScript as a first class programming language on hardware devices. </a:t>
            </a:r>
          </a:p>
          <a:p>
            <a:endParaRPr lang="en-IN" b="0" baseline="0" dirty="0"/>
          </a:p>
          <a:p>
            <a:r>
              <a:rPr lang="en-IN" b="1" baseline="0" dirty="0"/>
              <a:t>Cloud Can Deal with Big Data</a:t>
            </a:r>
          </a:p>
          <a:p>
            <a:r>
              <a:rPr lang="en-IN" b="0" dirty="0"/>
              <a:t>In</a:t>
            </a:r>
            <a:r>
              <a:rPr lang="en-IN" b="0" baseline="0" dirty="0"/>
              <a:t> the past, many applications of telemetry and field sensors were limited by the computing power at the backend being able to store and process huge volumes of data. The cloud flips that problem. With the cloud we have effectively unlimited capacity on tap. We’re now in the situation where application scenarios are voracious for more data and the </a:t>
            </a:r>
            <a:r>
              <a:rPr lang="en-IN" b="0" baseline="0" dirty="0" err="1"/>
              <a:t>IoT</a:t>
            </a:r>
            <a:r>
              <a:rPr lang="en-IN" b="0" baseline="0" dirty="0"/>
              <a:t> helps us to get that data.</a:t>
            </a:r>
          </a:p>
          <a:p>
            <a:endParaRPr lang="en-IN" b="0" baseline="0" dirty="0"/>
          </a:p>
          <a:p>
            <a:r>
              <a:rPr lang="en-IN" b="1" baseline="0" dirty="0"/>
              <a:t>New Innovative Scenarios</a:t>
            </a:r>
          </a:p>
          <a:p>
            <a:r>
              <a:rPr lang="en-IN" b="0" baseline="0" dirty="0"/>
              <a:t>And this whole set of factors is unlocking innovative new scenarios; at every level of every industry. Smart power grids, smart homes, smart factories and smart cars. One of the case studies we’ll look at later is even using </a:t>
            </a:r>
            <a:r>
              <a:rPr lang="en-IN" b="0" baseline="0" dirty="0" err="1"/>
              <a:t>IoT</a:t>
            </a:r>
            <a:r>
              <a:rPr lang="en-IN" b="0" baseline="0" dirty="0"/>
              <a:t> in agriculture to instrument smart cows.</a:t>
            </a:r>
            <a:endParaRPr lang="en-IN" b="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8/10/2016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186058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many different ways to solve </a:t>
            </a:r>
            <a:r>
              <a:rPr lang="en-US" baseline="0" dirty="0" err="1"/>
              <a:t>IoT</a:t>
            </a:r>
            <a:r>
              <a:rPr lang="en-US" baseline="0" dirty="0"/>
              <a:t> problems, but it would be very useful to provide some prescriptive guidance and a mechanism to allow customers to very quickly build out these solutions.</a:t>
            </a:r>
          </a:p>
          <a:p>
            <a:endParaRPr lang="en-US" baseline="0" dirty="0"/>
          </a:p>
          <a:p>
            <a:r>
              <a:rPr lang="en-US" baseline="0" dirty="0"/>
              <a:t>The problem with building out a software as a service approach is that the richer you make the SaaS, often the harder it is to customize to particular needs.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593466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The goal of the Microsoft Azure </a:t>
            </a:r>
            <a:r>
              <a:rPr lang="en-US" baseline="0" dirty="0" err="1"/>
              <a:t>IoT</a:t>
            </a:r>
            <a:r>
              <a:rPr lang="en-US" baseline="0" dirty="0"/>
              <a:t> Suite is to provide a concrete implementation of the Reference Architecture using the Azure </a:t>
            </a:r>
            <a:r>
              <a:rPr lang="en-US" baseline="0" dirty="0" err="1"/>
              <a:t>IoT</a:t>
            </a:r>
            <a:r>
              <a:rPr lang="en-US" baseline="0" dirty="0"/>
              <a:t> services.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The Microsoft Azure </a:t>
            </a:r>
            <a:r>
              <a:rPr lang="en-US" baseline="0" dirty="0" err="1"/>
              <a:t>IoT</a:t>
            </a:r>
            <a:r>
              <a:rPr lang="en-US" baseline="0" dirty="0"/>
              <a:t> Suite offers a solution to three key pillars;</a:t>
            </a:r>
          </a:p>
          <a:p>
            <a:pPr marL="0" indent="0">
              <a:buFont typeface="Arial" panose="020B0604020202020204" pitchFamily="34" charset="0"/>
              <a:buNone/>
            </a:pPr>
            <a:endParaRPr lang="en-US" baseline="0" dirty="0"/>
          </a:p>
          <a:p>
            <a:pPr marL="228600" indent="-228600">
              <a:buFont typeface="Arial" panose="020B0604020202020204" pitchFamily="34" charset="0"/>
              <a:buAutoNum type="arabicParenR"/>
            </a:pPr>
            <a:r>
              <a:rPr lang="en-US" baseline="0" dirty="0"/>
              <a:t>Connect and scale with efficiency</a:t>
            </a:r>
          </a:p>
          <a:p>
            <a:pPr marL="685800" lvl="1" indent="-228600">
              <a:buFont typeface="Arial" panose="020B0604020202020204" pitchFamily="34" charset="0"/>
              <a:buAutoNum type="alphaLcParenR"/>
            </a:pPr>
            <a:r>
              <a:rPr lang="en-US" baseline="0" dirty="0"/>
              <a:t>Preconfigured solutions offer quick start-up provisioning to the most common </a:t>
            </a:r>
            <a:r>
              <a:rPr lang="en-US" baseline="0" dirty="0" err="1"/>
              <a:t>IoT</a:t>
            </a:r>
            <a:r>
              <a:rPr lang="en-US" baseline="0" dirty="0"/>
              <a:t> scenario requirements. </a:t>
            </a:r>
          </a:p>
          <a:p>
            <a:pPr marL="685800" lvl="1" indent="-228600">
              <a:buFont typeface="Arial" panose="020B0604020202020204" pitchFamily="34" charset="0"/>
              <a:buAutoNum type="alphaLcParenR"/>
            </a:pPr>
            <a:r>
              <a:rPr lang="en-US" baseline="0" dirty="0"/>
              <a:t>Heterogeneous agents libraries, documentation and SDK’s allow for OS selection and cross platform, multi language support. Easily flash devices and create custom agents using open source libraries. </a:t>
            </a:r>
          </a:p>
          <a:p>
            <a:pPr marL="685800" lvl="1" indent="-228600">
              <a:buFont typeface="Arial" panose="020B0604020202020204" pitchFamily="34" charset="0"/>
              <a:buAutoNum type="alphaLcParenR"/>
            </a:pPr>
            <a:r>
              <a:rPr lang="en-US" baseline="0" dirty="0"/>
              <a:t>Connect and control devices easily, handling device authentication and secure two way communication. </a:t>
            </a:r>
          </a:p>
          <a:p>
            <a:pPr marL="228600" indent="-228600">
              <a:buFont typeface="Arial" panose="020B0604020202020204" pitchFamily="34" charset="0"/>
              <a:buAutoNum type="arabicParenR"/>
            </a:pPr>
            <a:endParaRPr lang="en-US" baseline="0" dirty="0"/>
          </a:p>
          <a:p>
            <a:pPr marL="228600" indent="-228600">
              <a:buFont typeface="Arial" panose="020B0604020202020204" pitchFamily="34" charset="0"/>
              <a:buAutoNum type="arabicParenR"/>
            </a:pPr>
            <a:r>
              <a:rPr lang="en-US" baseline="0" dirty="0"/>
              <a:t>Analyze and act on new data</a:t>
            </a:r>
          </a:p>
          <a:p>
            <a:pPr marL="685800" lvl="1" indent="-228600">
              <a:buFont typeface="Arial" panose="020B0604020202020204" pitchFamily="34" charset="0"/>
              <a:buAutoNum type="alphaLcParenR"/>
            </a:pPr>
            <a:r>
              <a:rPr lang="en-US" baseline="0" dirty="0"/>
              <a:t>Set thresholds, alert limits and values and alarm jobs while processing big data. </a:t>
            </a:r>
          </a:p>
          <a:p>
            <a:pPr marL="685800" lvl="1" indent="-228600">
              <a:buFont typeface="Arial" panose="020B0604020202020204" pitchFamily="34" charset="0"/>
              <a:buAutoNum type="alphaLcParenR"/>
            </a:pPr>
            <a:r>
              <a:rPr lang="en-US" baseline="0" dirty="0"/>
              <a:t>Implement predictive analytics and algorithms across historical and real time data for a variety of purposes. </a:t>
            </a:r>
          </a:p>
          <a:p>
            <a:pPr marL="685800" lvl="1" indent="-228600">
              <a:buFont typeface="Arial" panose="020B0604020202020204" pitchFamily="34" charset="0"/>
              <a:buAutoNum type="alphaLcParenR"/>
            </a:pPr>
            <a:r>
              <a:rPr lang="en-US" baseline="0" dirty="0"/>
              <a:t>Visualize big data on dashboards or create reports for business decision makers. </a:t>
            </a:r>
          </a:p>
          <a:p>
            <a:pPr marL="685800" lvl="1" indent="-228600">
              <a:buFont typeface="Arial" panose="020B0604020202020204" pitchFamily="34" charset="0"/>
              <a:buAutoNum type="arabicParenR"/>
            </a:pPr>
            <a:endParaRPr lang="en-US" baseline="0" dirty="0"/>
          </a:p>
          <a:p>
            <a:pPr marL="228600" indent="-228600">
              <a:buFont typeface="Arial" panose="020B0604020202020204" pitchFamily="34" charset="0"/>
              <a:buAutoNum type="arabicParenR"/>
            </a:pPr>
            <a:r>
              <a:rPr lang="en-US" baseline="0" dirty="0"/>
              <a:t>Integrate and transform business processes </a:t>
            </a:r>
          </a:p>
          <a:p>
            <a:pPr marL="685800" lvl="1" indent="-228600">
              <a:buFont typeface="Arial" panose="020B0604020202020204" pitchFamily="34" charset="0"/>
              <a:buAutoNum type="alphaLcParenR"/>
            </a:pPr>
            <a:r>
              <a:rPr lang="en-US" baseline="0" dirty="0"/>
              <a:t>Integrate alarms, real time processes and elevate attention within new or existing line of business applications.</a:t>
            </a:r>
          </a:p>
          <a:p>
            <a:pPr marL="685800" lvl="1" indent="-228600">
              <a:buFont typeface="Arial" panose="020B0604020202020204" pitchFamily="34" charset="0"/>
              <a:buAutoNum type="alphaLcParenR"/>
            </a:pPr>
            <a:r>
              <a:rPr lang="en-US" baseline="0" dirty="0"/>
              <a:t>Broadcast notifications and commands to devices or personnel; utilize geographic or other custom features to target audiences. </a:t>
            </a:r>
          </a:p>
          <a:p>
            <a:pPr marL="457200" lvl="1" indent="0">
              <a:buFont typeface="Arial" panose="020B0604020202020204" pitchFamily="34" charset="0"/>
              <a:buNone/>
            </a:pPr>
            <a:r>
              <a:rPr lang="en-US" baseline="0" dirty="0"/>
              <a:t>c)   Make dashboards and data available but control security and access to devices, thresholds and alert configurations. </a:t>
            </a:r>
          </a:p>
          <a:p>
            <a:pPr marL="457200" lvl="1"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5454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kern="1200" dirty="0">
                <a:solidFill>
                  <a:schemeClr val="tx1"/>
                </a:solidFill>
                <a:effectLst/>
                <a:latin typeface="Segoe UI" panose="020B0502040204020203" pitchFamily="34" charset="0"/>
                <a:ea typeface="+mn-ea"/>
                <a:cs typeface="Segoe UI" panose="020B0502040204020203" pitchFamily="34" charset="0"/>
              </a:rPr>
              <a:t>The Microsoft Azure </a:t>
            </a:r>
            <a:r>
              <a:rPr lang="en-US" sz="700" kern="1200" dirty="0" err="1">
                <a:solidFill>
                  <a:schemeClr val="tx1"/>
                </a:solidFill>
                <a:effectLst/>
                <a:latin typeface="Segoe UI" panose="020B0502040204020203" pitchFamily="34" charset="0"/>
                <a:ea typeface="+mn-ea"/>
                <a:cs typeface="Segoe UI" panose="020B0502040204020203" pitchFamily="34" charset="0"/>
              </a:rPr>
              <a:t>IoT</a:t>
            </a:r>
            <a:r>
              <a:rPr lang="en-US" sz="700" kern="1200" dirty="0">
                <a:solidFill>
                  <a:schemeClr val="tx1"/>
                </a:solidFill>
                <a:effectLst/>
                <a:latin typeface="Segoe UI" panose="020B0502040204020203" pitchFamily="34" charset="0"/>
                <a:ea typeface="+mn-ea"/>
                <a:cs typeface="Segoe UI" panose="020B0502040204020203" pitchFamily="34" charset="0"/>
              </a:rPr>
              <a:t> Suite doesn’t lock you into a particular way of doing things.</a:t>
            </a:r>
            <a:r>
              <a:rPr lang="en-US" sz="700" kern="1200" baseline="0" dirty="0">
                <a:solidFill>
                  <a:schemeClr val="tx1"/>
                </a:solidFill>
                <a:effectLst/>
                <a:latin typeface="Segoe UI" panose="020B0502040204020203" pitchFamily="34" charset="0"/>
                <a:ea typeface="+mn-ea"/>
                <a:cs typeface="Segoe UI" panose="020B0502040204020203" pitchFamily="34" charset="0"/>
              </a:rPr>
              <a:t> It provides an implementation of the Reference Architecture, using Azure </a:t>
            </a:r>
            <a:r>
              <a:rPr lang="en-US" sz="700" kern="1200" baseline="0" dirty="0" err="1">
                <a:solidFill>
                  <a:schemeClr val="tx1"/>
                </a:solidFill>
                <a:effectLst/>
                <a:latin typeface="Segoe UI" panose="020B0502040204020203" pitchFamily="34" charset="0"/>
                <a:ea typeface="+mn-ea"/>
                <a:cs typeface="Segoe UI" panose="020B0502040204020203" pitchFamily="34" charset="0"/>
              </a:rPr>
              <a:t>IoT</a:t>
            </a:r>
            <a:r>
              <a:rPr lang="en-US" sz="700" kern="1200" baseline="0" dirty="0">
                <a:solidFill>
                  <a:schemeClr val="tx1"/>
                </a:solidFill>
                <a:effectLst/>
                <a:latin typeface="Segoe UI" panose="020B0502040204020203" pitchFamily="34" charset="0"/>
                <a:ea typeface="+mn-ea"/>
                <a:cs typeface="Segoe UI" panose="020B0502040204020203" pitchFamily="34" charset="0"/>
              </a:rPr>
              <a:t> services which is totally configurable. </a:t>
            </a:r>
          </a:p>
          <a:p>
            <a:endParaRPr lang="en-US" sz="700" kern="1200" baseline="0" dirty="0">
              <a:solidFill>
                <a:schemeClr val="tx1"/>
              </a:solidFill>
              <a:effectLst/>
              <a:latin typeface="Segoe UI" panose="020B0502040204020203" pitchFamily="34" charset="0"/>
              <a:ea typeface="+mn-ea"/>
              <a:cs typeface="Segoe UI" panose="020B0502040204020203" pitchFamily="34" charset="0"/>
            </a:endParaRPr>
          </a:p>
          <a:p>
            <a:r>
              <a:rPr lang="en-US" sz="700" kern="1200" baseline="0" dirty="0">
                <a:solidFill>
                  <a:schemeClr val="tx1"/>
                </a:solidFill>
                <a:effectLst/>
                <a:latin typeface="Segoe UI" panose="020B0502040204020203" pitchFamily="34" charset="0"/>
                <a:ea typeface="+mn-ea"/>
                <a:cs typeface="Segoe UI" panose="020B0502040204020203" pitchFamily="34" charset="0"/>
              </a:rPr>
              <a:t>It’s not a service. It’s a solution accelerator.</a:t>
            </a:r>
            <a:endParaRPr lang="en-US" sz="70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25F0CDAB-E170-47AB-9E88-E22CD26CBC5B}"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417014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kern="1200" dirty="0">
                <a:solidFill>
                  <a:schemeClr val="tx1"/>
                </a:solidFill>
                <a:effectLst/>
                <a:latin typeface="Segoe UI" panose="020B0502040204020203" pitchFamily="34" charset="0"/>
                <a:ea typeface="+mn-ea"/>
                <a:cs typeface="Segoe UI" panose="020B0502040204020203" pitchFamily="34" charset="0"/>
              </a:rPr>
              <a:t>Another</a:t>
            </a:r>
            <a:r>
              <a:rPr lang="en-US" sz="800" kern="1200" baseline="0" dirty="0">
                <a:solidFill>
                  <a:schemeClr val="tx1"/>
                </a:solidFill>
                <a:effectLst/>
                <a:latin typeface="Segoe UI" panose="020B0502040204020203" pitchFamily="34" charset="0"/>
                <a:ea typeface="+mn-ea"/>
                <a:cs typeface="Segoe UI" panose="020B0502040204020203" pitchFamily="34" charset="0"/>
              </a:rPr>
              <a:t> area of our focus, a point of differentiation, are the preconfigured solutions. </a:t>
            </a: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Within Azure IoT Suite, we’ve provided preconfigured solutions that enable you to quickly get started with common IoT scenarios such as remote monitoring, asset management and predictive maintenance.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You basically get a curated experience for these scenarios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With a pre-provisioned dashboard, rules and events engines and a device registry.</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You can add new devices, change rules and quickly get started to proof of concept (</a:t>
            </a:r>
            <a:r>
              <a:rPr lang="en-US" sz="1200" kern="1200" baseline="0" dirty="0" err="1">
                <a:solidFill>
                  <a:schemeClr val="tx1"/>
                </a:solidFill>
                <a:effectLst/>
                <a:latin typeface="+mn-lt"/>
                <a:ea typeface="+mn-ea"/>
                <a:cs typeface="+mn-cs"/>
              </a:rPr>
              <a:t>PoC</a:t>
            </a:r>
            <a:r>
              <a:rPr lang="en-US" sz="1200" kern="1200" baseline="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This really allows you to get the end point, i.e. building your IoT solutions.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For example, you get started quickly with the remote monitoring solution that you then tailor to your needs and convert it into a fleet management solution.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This solution is finely tuned for your needs, etc.</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Our goal with these preconfigured solutions is to help you accelerate time to value and reach your end point much faster because we’ll give you a good base to start building from.</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120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What you get with the remote monitoring preconfigured solution:</a:t>
            </a:r>
          </a:p>
          <a:p>
            <a:pPr marL="0" indent="0">
              <a:buFont typeface="Arial" panose="020B0604020202020204" pitchFamily="34" charset="0"/>
              <a:buNone/>
            </a:pPr>
            <a:r>
              <a:rPr lang="en-US" baseline="0" dirty="0"/>
              <a:t> - The goal is to get up and running in minutes.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As mentioned; the solution is a combination of multiple back-end components. This architecture diagram shows the individual Microsoft products and services that are utilized.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Power BI &amp; Logic Apps are commonly used but not actually provisioned by the suite</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Reference Architecture for Remote Monitoring solution, what products are used and why?</a:t>
            </a:r>
          </a:p>
          <a:p>
            <a:pPr marL="171450" indent="-171450">
              <a:buFontTx/>
              <a:buChar char="-"/>
            </a:pPr>
            <a:r>
              <a:rPr lang="en-US" baseline="0" dirty="0"/>
              <a:t>Provision simulated devices with a C# device emulator running </a:t>
            </a:r>
            <a:r>
              <a:rPr lang="en-US" baseline="0" dirty="0" err="1"/>
              <a:t>.Net</a:t>
            </a:r>
            <a:r>
              <a:rPr lang="en-US" baseline="0" dirty="0"/>
              <a:t>. Create agents for Linux, iOS, Android and other platforms with C and Java language support.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1562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a:t>IoT</a:t>
            </a:r>
            <a:r>
              <a:rPr lang="en-US" baseline="0" dirty="0"/>
              <a:t> Hub manages the two way communication between cloud and device and creates a secure command and control channel. </a:t>
            </a:r>
          </a:p>
          <a:p>
            <a:pPr marL="171450" indent="-171450">
              <a:buFontTx/>
              <a:buChar char="-"/>
            </a:pPr>
            <a:r>
              <a:rPr lang="en-US" baseline="0" dirty="0"/>
              <a:t>Azure Stream Analytics creates and manages jobs to recognize threshold values or detect alarm triggers, sending this information where it needs to be escalated. </a:t>
            </a:r>
          </a:p>
          <a:p>
            <a:pPr marL="171450" indent="-171450">
              <a:buFontTx/>
              <a:buChar char="-"/>
            </a:pPr>
            <a:r>
              <a:rPr lang="en-US" baseline="0" dirty="0"/>
              <a:t>Event Hub is queried by a web job running an event processor host to determine </a:t>
            </a:r>
            <a:r>
              <a:rPr lang="en-US" i="1" baseline="0" dirty="0"/>
              <a:t>where</a:t>
            </a:r>
            <a:r>
              <a:rPr lang="en-US" i="0" baseline="0" dirty="0"/>
              <a:t> and alarm or alert needs to be pushed – such as sending an alert to dashboard for a human operator to take action. </a:t>
            </a:r>
          </a:p>
          <a:p>
            <a:pPr marL="171450" indent="-171450">
              <a:buFontTx/>
              <a:buChar char="-"/>
            </a:pPr>
            <a:r>
              <a:rPr lang="en-US" i="0" baseline="0" dirty="0"/>
              <a:t>Logic Apps are used to create more complex work loads and integrate into line of business and other proprietary applications. </a:t>
            </a:r>
          </a:p>
          <a:p>
            <a:pPr marL="171450" indent="-171450">
              <a:buFontTx/>
              <a:buChar char="-"/>
            </a:pPr>
            <a:r>
              <a:rPr lang="en-US" i="0" baseline="0" dirty="0"/>
              <a:t>Document DB stores all the metadata and device properties for each connected device. </a:t>
            </a:r>
          </a:p>
          <a:p>
            <a:pPr marL="171450" indent="-171450">
              <a:buFontTx/>
              <a:buChar char="-"/>
            </a:pPr>
            <a:r>
              <a:rPr lang="en-US" i="0" baseline="0" dirty="0"/>
              <a:t>Blobs store telemetry information and telemetry data. Other tools such as Azure Machine Learning and </a:t>
            </a:r>
            <a:r>
              <a:rPr lang="en-US" i="0" baseline="0" dirty="0" err="1"/>
              <a:t>PowerBI</a:t>
            </a:r>
            <a:r>
              <a:rPr lang="en-US" i="0" baseline="0" dirty="0"/>
              <a:t> can access this information for data visualization or processing advanced analytics. </a:t>
            </a:r>
          </a:p>
          <a:p>
            <a:pPr marL="171450" indent="-171450">
              <a:buFontTx/>
              <a:buChar char="-"/>
            </a:pPr>
            <a:r>
              <a:rPr lang="en-US" i="0" baseline="0" dirty="0" err="1"/>
              <a:t>Webapp</a:t>
            </a:r>
            <a:r>
              <a:rPr lang="en-US" i="0" baseline="0" dirty="0"/>
              <a:t> – Dashboard code is available in </a:t>
            </a:r>
            <a:r>
              <a:rPr lang="en-US" i="0" baseline="0" dirty="0" err="1"/>
              <a:t>Github</a:t>
            </a:r>
            <a:r>
              <a:rPr lang="en-US" i="0" baseline="0" dirty="0"/>
              <a:t> allowing it to be fully customized by the user to align with a scenario or be relevant for an enterprise application. </a:t>
            </a:r>
          </a:p>
          <a:p>
            <a:pPr marL="171450" indent="-171450">
              <a:buFontTx/>
              <a:buChar char="-"/>
            </a:pPr>
            <a:r>
              <a:rPr lang="en-US" i="0" baseline="0" dirty="0"/>
              <a:t>Azure Active Directory controls user IDs and access, allowing the service to be shared with relevant decision makers within the business but restrict access to certain controls or devices. </a:t>
            </a:r>
          </a:p>
          <a:p>
            <a:pPr marL="171450" indent="-171450">
              <a:buFontTx/>
              <a:buChar char="-"/>
            </a:pPr>
            <a:r>
              <a:rPr lang="en-US" i="0" baseline="0" dirty="0" err="1"/>
              <a:t>PowerBI</a:t>
            </a:r>
            <a:r>
              <a:rPr lang="en-US" i="0" baseline="0" dirty="0"/>
              <a:t> is used for both open-source embedded components within the dashboard and also for complex external analytics of trends and patterns across all stored data. </a:t>
            </a:r>
            <a:endParaRPr lang="en-US" baseline="0"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8/10/2016 9:46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873219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頁首版面配置區 3"/>
          <p:cNvSpPr>
            <a:spLocks noGrp="1"/>
          </p:cNvSpPr>
          <p:nvPr>
            <p:ph type="hdr" sz="quarter" idx="10"/>
          </p:nvPr>
        </p:nvSpPr>
        <p:spPr/>
        <p:txBody>
          <a:bodyPr/>
          <a:lstStyle/>
          <a:p>
            <a:endParaRPr lang="en-US" dirty="0"/>
          </a:p>
        </p:txBody>
      </p:sp>
      <p:sp>
        <p:nvSpPr>
          <p:cNvPr id="5" name="頁尾版面配置區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版面配置區 5"/>
          <p:cNvSpPr>
            <a:spLocks noGrp="1"/>
          </p:cNvSpPr>
          <p:nvPr>
            <p:ph type="dt" idx="12"/>
          </p:nvPr>
        </p:nvSpPr>
        <p:spPr/>
        <p:txBody>
          <a:bodyPr/>
          <a:lstStyle/>
          <a:p>
            <a:fld id="{64CFA94A-519F-445C-B30C-9E76FA6A2031}" type="datetime8">
              <a:rPr lang="en-US" smtClean="0"/>
              <a:t>8/10/2016 9:46 PM</a:t>
            </a:fld>
            <a:endParaRPr lang="en-US" dirty="0"/>
          </a:p>
        </p:txBody>
      </p:sp>
      <p:sp>
        <p:nvSpPr>
          <p:cNvPr id="7" name="投影片編號版面配置區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252165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IoT</a:t>
            </a:r>
            <a:r>
              <a:rPr lang="en-US" dirty="0"/>
              <a:t> Suite doesn’t sit in isolation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8/10/2016 9:46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696759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 Studies</a:t>
            </a:r>
          </a:p>
          <a:p>
            <a:r>
              <a:rPr lang="en-US" dirty="0"/>
              <a:t> - Customers who’ve been using Azure</a:t>
            </a:r>
            <a:r>
              <a:rPr lang="en-US" baseline="0" dirty="0"/>
              <a:t> </a:t>
            </a:r>
            <a:r>
              <a:rPr lang="en-US" baseline="0" dirty="0" err="1"/>
              <a:t>IoT</a:t>
            </a:r>
            <a:r>
              <a:rPr lang="en-US" baseline="0" dirty="0"/>
              <a:t> Services and Azure </a:t>
            </a:r>
            <a:r>
              <a:rPr lang="en-US" baseline="0" dirty="0" err="1"/>
              <a:t>IoT</a:t>
            </a:r>
            <a:r>
              <a:rPr lang="en-US" baseline="0" dirty="0"/>
              <a:t> Suite to improve their business and unlock new value.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Cloud OS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256573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has happened</a:t>
            </a:r>
            <a:r>
              <a:rPr lang="en-US" baseline="0" dirty="0"/>
              <a:t> quickly</a:t>
            </a:r>
          </a:p>
          <a:p>
            <a:pPr marL="171450" indent="-171450">
              <a:buFontTx/>
              <a:buChar char="-"/>
            </a:pPr>
            <a:r>
              <a:rPr lang="en-US" baseline="0" dirty="0"/>
              <a:t>We had early generations of smart cars, smart refrigerators and smart </a:t>
            </a:r>
            <a:r>
              <a:rPr lang="en-US" baseline="0" dirty="0" err="1"/>
              <a:t>WiFi</a:t>
            </a:r>
            <a:r>
              <a:rPr lang="en-US" baseline="0" dirty="0"/>
              <a:t> scales </a:t>
            </a:r>
            <a:endParaRPr lang="en-US" dirty="0"/>
          </a:p>
          <a:p>
            <a:pPr marL="171450" indent="-171450">
              <a:buFontTx/>
              <a:buChar char="-"/>
            </a:pPr>
            <a:r>
              <a:rPr lang="en-US" dirty="0"/>
              <a:t>However,</a:t>
            </a:r>
            <a:r>
              <a:rPr lang="en-US" baseline="0" dirty="0"/>
              <a:t> d</a:t>
            </a:r>
            <a:r>
              <a:rPr lang="en-US" dirty="0"/>
              <a:t>evices were isolated, stand alone</a:t>
            </a:r>
            <a:r>
              <a:rPr lang="en-US" baseline="0" dirty="0"/>
              <a:t> and typically had </a:t>
            </a:r>
            <a:r>
              <a:rPr lang="en-US" dirty="0"/>
              <a:t>their own exclusive ecosystem</a:t>
            </a:r>
          </a:p>
          <a:p>
            <a:pPr marL="171450" indent="-171450">
              <a:buFontTx/>
              <a:buChar char="-"/>
            </a:pPr>
            <a:r>
              <a:rPr lang="en-US" dirty="0"/>
              <a:t>Devices were typically expensive, or only certain models</a:t>
            </a:r>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8/10/2016 9:46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997415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Ecosystems are integrated. Customers expect their phone to work with their watch and their car and their coffee machine.</a:t>
            </a:r>
          </a:p>
          <a:p>
            <a:pPr marL="171450" indent="-171450">
              <a:buFontTx/>
              <a:buChar char="-"/>
            </a:pPr>
            <a:r>
              <a:rPr lang="en-US" dirty="0"/>
              <a:t>Boundary is blurring between ‘work’ &amp; ‘play’… many devices have a dual purpose</a:t>
            </a:r>
          </a:p>
          <a:p>
            <a:pPr marL="171450" indent="-171450">
              <a:buFontTx/>
              <a:buChar char="-"/>
            </a:pPr>
            <a:r>
              <a:rPr lang="en-US" dirty="0"/>
              <a:t>There are</a:t>
            </a:r>
            <a:r>
              <a:rPr lang="en-US" baseline="0" dirty="0"/>
              <a:t> m</a:t>
            </a:r>
            <a:r>
              <a:rPr lang="en-US" dirty="0"/>
              <a:t>any</a:t>
            </a:r>
            <a:r>
              <a:rPr lang="en-US" baseline="0" dirty="0"/>
              <a:t> </a:t>
            </a:r>
            <a:r>
              <a:rPr lang="en-US" dirty="0"/>
              <a:t>more devices at the smaller &amp; cheaper end of the spectrum. Not unusual to have network connectivity in a device costing a few bucks.</a:t>
            </a:r>
          </a:p>
          <a:p>
            <a:pPr marL="171450" indent="-171450">
              <a:buFontTx/>
              <a:buChar char="-"/>
            </a:pPr>
            <a:r>
              <a:rPr lang="en-US" dirty="0"/>
              <a:t>The explosion of</a:t>
            </a:r>
            <a:r>
              <a:rPr lang="en-US" baseline="0" dirty="0"/>
              <a:t> new smart hardware devices needs to be supported by a broad, </a:t>
            </a:r>
            <a:r>
              <a:rPr lang="en-US" baseline="0" dirty="0" err="1"/>
              <a:t>hyperscale</a:t>
            </a:r>
            <a:r>
              <a:rPr lang="en-US" baseline="0" dirty="0"/>
              <a:t> service back-end to allow the integration between hardware ecosystems.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8/10/2016 9:46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32945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659">
              <a:defRPr/>
            </a:pPr>
            <a:r>
              <a:rPr lang="en-US" dirty="0"/>
              <a:t>Various estimates of market</a:t>
            </a:r>
            <a:r>
              <a:rPr lang="en-US" baseline="0" dirty="0"/>
              <a:t> size and all of the large analyst firms are taking an active interest.</a:t>
            </a:r>
          </a:p>
          <a:p>
            <a:pPr defTabSz="931659">
              <a:defRPr/>
            </a:pPr>
            <a:endParaRPr lang="en-US" baseline="0" dirty="0"/>
          </a:p>
          <a:p>
            <a:pPr defTabSz="931659">
              <a:defRPr/>
            </a:pPr>
            <a:r>
              <a:rPr lang="en-US" baseline="0" dirty="0"/>
              <a:t>Discuss Gartner number</a:t>
            </a:r>
          </a:p>
          <a:p>
            <a:pPr defTabSz="931659">
              <a:defRPr/>
            </a:pPr>
            <a:r>
              <a:rPr lang="en-US" baseline="0" dirty="0"/>
              <a:t>Over 3 connected things for every man, woman and child on earth</a:t>
            </a:r>
          </a:p>
          <a:p>
            <a:pPr defTabSz="931659">
              <a:defRPr/>
            </a:pPr>
            <a:endParaRPr lang="en-US" baseline="0" dirty="0"/>
          </a:p>
          <a:p>
            <a:pPr defTabSz="931659">
              <a:defRPr/>
            </a:pPr>
            <a:r>
              <a:rPr lang="en-US" baseline="0" dirty="0"/>
              <a:t>Discuss IDC number</a:t>
            </a:r>
          </a:p>
          <a:p>
            <a:pPr defTabSz="931659">
              <a:defRPr/>
            </a:pPr>
            <a:endParaRPr lang="en-US" dirty="0"/>
          </a:p>
        </p:txBody>
      </p:sp>
      <p:sp>
        <p:nvSpPr>
          <p:cNvPr id="4" name="Slide Number Placeholder 3"/>
          <p:cNvSpPr>
            <a:spLocks noGrp="1"/>
          </p:cNvSpPr>
          <p:nvPr>
            <p:ph type="sldNum" sz="quarter" idx="10"/>
          </p:nvPr>
        </p:nvSpPr>
        <p:spPr/>
        <p:txBody>
          <a:bodyPr/>
          <a:lstStyle/>
          <a:p>
            <a:fld id="{05977271-ECE5-4812-A79D-0C8F6032CADD}"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052777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None of these are Laws (like gravity) as much as rules of thumb.</a:t>
            </a:r>
          </a:p>
          <a:p>
            <a:endParaRPr lang="en-US" dirty="0"/>
          </a:p>
          <a:p>
            <a:r>
              <a:rPr lang="en-US" b="1" dirty="0"/>
              <a:t>Moore’s Law https://en.wikipedia.org/wiki/Moore%27s_law </a:t>
            </a:r>
          </a:p>
          <a:p>
            <a:r>
              <a:rPr lang="en-US" b="0" dirty="0"/>
              <a:t>The number of transistors in a dene integrated circuit (like a CPU but</a:t>
            </a:r>
            <a:r>
              <a:rPr lang="en-US" b="0" baseline="0" dirty="0"/>
              <a:t> also other microprocessors and other things critical to </a:t>
            </a:r>
            <a:r>
              <a:rPr lang="en-US" b="0" baseline="0" dirty="0" err="1"/>
              <a:t>IoT</a:t>
            </a:r>
            <a:r>
              <a:rPr lang="en-US" b="0" baseline="0" dirty="0"/>
              <a:t>) roughly doubles every 2 years. Important to call out that both sides of the relationship; this is giving us not only faster smartphones. It also means that the cost of integrated circuits keeps being driven down… making things cheaper and cheaper</a:t>
            </a:r>
          </a:p>
          <a:p>
            <a:r>
              <a:rPr lang="en-US" b="0" baseline="0" dirty="0"/>
              <a:t>- i.e. After every two years, you can have twice the processing power for the same money, or you can have the same processing power for half the money.</a:t>
            </a:r>
          </a:p>
          <a:p>
            <a:endParaRPr lang="en-US" b="0" baseline="0" dirty="0"/>
          </a:p>
          <a:p>
            <a:r>
              <a:rPr lang="en-US" b="1" baseline="0" dirty="0" err="1"/>
              <a:t>Metclaf’s</a:t>
            </a:r>
            <a:r>
              <a:rPr lang="en-US" b="1" baseline="0" dirty="0"/>
              <a:t> law https://en.wikipedia.org/wiki/Metcalfe%27s_law</a:t>
            </a:r>
          </a:p>
          <a:p>
            <a:r>
              <a:rPr lang="en-US" b="0" baseline="0" dirty="0"/>
              <a:t>The value of a telecommunications network is proportional to the square of the users. Connecting more things is very valuable and there are strong ‘network effects’. The best social network is the one that all of your friends also use, the best fitness tracker is the one on which you can compete with the most people. </a:t>
            </a:r>
            <a:r>
              <a:rPr lang="en-US" b="0" baseline="0" dirty="0" err="1"/>
              <a:t>IoT</a:t>
            </a:r>
            <a:r>
              <a:rPr lang="en-US" b="0" baseline="0" dirty="0"/>
              <a:t> is about connecting more and more things and in many cases more and more people.</a:t>
            </a:r>
          </a:p>
          <a:p>
            <a:endParaRPr lang="en-US" b="0" baseline="0" dirty="0"/>
          </a:p>
          <a:p>
            <a:r>
              <a:rPr lang="en-US" b="1" baseline="0" dirty="0" err="1"/>
              <a:t>Koomey’s</a:t>
            </a:r>
            <a:r>
              <a:rPr lang="en-US" b="1" baseline="0" dirty="0"/>
              <a:t> Law https://en.wikipedia.org/wiki/Koomey%27s_law</a:t>
            </a:r>
          </a:p>
          <a:p>
            <a:r>
              <a:rPr lang="en-US" b="0" baseline="0" dirty="0"/>
              <a:t>Talks about the improving efficiency of computation. It’s related somewhat to Moore’s law. It talks about the number of Joules of energy per unit of computation. Energy efficiency is critical for the </a:t>
            </a:r>
            <a:r>
              <a:rPr lang="en-US" b="0" baseline="0" dirty="0" err="1"/>
              <a:t>IoT</a:t>
            </a:r>
            <a:r>
              <a:rPr lang="en-US" b="0" baseline="0" dirty="0"/>
              <a:t> because it allows more devices to be wireless and battery powered; indeed many </a:t>
            </a:r>
            <a:r>
              <a:rPr lang="en-US" b="0" baseline="0" dirty="0" err="1"/>
              <a:t>IoT</a:t>
            </a:r>
            <a:r>
              <a:rPr lang="en-US" b="0" baseline="0" dirty="0"/>
              <a:t> devices are wireless and disposable, running on a disposable battery for a period of time before being discarded.</a:t>
            </a:r>
          </a:p>
          <a:p>
            <a:endParaRPr lang="en-US" b="0" dirty="0"/>
          </a:p>
        </p:txBody>
      </p:sp>
      <p:sp>
        <p:nvSpPr>
          <p:cNvPr id="4" name="Slide Number Placeholder 3"/>
          <p:cNvSpPr>
            <a:spLocks noGrp="1"/>
          </p:cNvSpPr>
          <p:nvPr>
            <p:ph type="sldNum" sz="quarter" idx="10"/>
          </p:nvPr>
        </p:nvSpPr>
        <p:spPr/>
        <p:txBody>
          <a:bodyPr/>
          <a:lstStyle/>
          <a:p>
            <a:fld id="{7C1E1D8D-1204-4C11-9A99-DC3CBA832A7C}"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07750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Most customers</a:t>
            </a:r>
            <a:r>
              <a:rPr lang="en-US" b="0" baseline="0" dirty="0"/>
              <a:t> adopting the </a:t>
            </a:r>
            <a:r>
              <a:rPr lang="en-US" b="0" baseline="0" dirty="0" err="1"/>
              <a:t>IoT</a:t>
            </a:r>
            <a:r>
              <a:rPr lang="en-US" b="0" baseline="0" dirty="0"/>
              <a:t> tend to follow a similar pattern.</a:t>
            </a:r>
          </a:p>
          <a:p>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 It starts with organizations</a:t>
            </a:r>
            <a:r>
              <a:rPr lang="en-US" b="0" baseline="0" dirty="0"/>
              <a:t> hunting for operational efficiency.</a:t>
            </a:r>
          </a:p>
          <a:p>
            <a:r>
              <a:rPr lang="en-US" b="0" baseline="0" dirty="0"/>
              <a:t>- Subsequently they begin by connecting devices and capturing data. The cloud means that traditional concerns about ‘too much data’ are much less prevalent.</a:t>
            </a:r>
          </a:p>
          <a:p>
            <a:r>
              <a:rPr lang="en-US" b="0" baseline="0" dirty="0"/>
              <a:t>- Customers will be monitoring the </a:t>
            </a:r>
            <a:r>
              <a:rPr lang="en-US" b="0" baseline="0" dirty="0" err="1"/>
              <a:t>IoT</a:t>
            </a:r>
            <a:r>
              <a:rPr lang="en-US" b="0" baseline="0" dirty="0"/>
              <a:t> devices themselves and the things they they’re connected to. </a:t>
            </a:r>
          </a:p>
          <a:p>
            <a:endParaRPr lang="en-US" b="0" baseline="0" dirty="0"/>
          </a:p>
          <a:p>
            <a:r>
              <a:rPr lang="en-US" b="0" baseline="0" dirty="0"/>
              <a:t>Often customers will be using real time rules and alerting to make decisions in an ad hoc fashion about their things. </a:t>
            </a:r>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810982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Next,</a:t>
            </a:r>
            <a:r>
              <a:rPr lang="en-US" b="0" baseline="0" dirty="0"/>
              <a:t> organizations start to develop some business intelligence around the huge streams of data.</a:t>
            </a:r>
          </a:p>
          <a:p>
            <a:endParaRPr lang="en-US" b="0" dirty="0"/>
          </a:p>
          <a:p>
            <a:r>
              <a:rPr lang="en-US" b="0" dirty="0"/>
              <a:t>Once they’ve built a data set customers will start to derive insight from this.</a:t>
            </a:r>
            <a:r>
              <a:rPr lang="en-US" b="0" baseline="0" dirty="0"/>
              <a:t> This moves from experimentation and exploration of data to insight, often using machine learning and other statistical and predictive models.</a:t>
            </a:r>
          </a:p>
          <a:p>
            <a:endParaRPr lang="en-US" b="0" baseline="0" dirty="0"/>
          </a:p>
          <a:p>
            <a:r>
              <a:rPr lang="en-US" b="0" baseline="0" dirty="0"/>
              <a:t>The cloud and predictive analytics work really well together. This is because predictive analytics requires a lot of computing power, which is ‘on tap’ in the cloud.</a:t>
            </a:r>
          </a:p>
          <a:p>
            <a:endParaRPr lang="en-US" b="0" baseline="0" dirty="0"/>
          </a:p>
          <a:p>
            <a:r>
              <a:rPr lang="en-US" b="0" baseline="0" dirty="0"/>
              <a:t>Insight allows customers to take better decisions as they run their business. Some of these will be real time operationalization of predictive models, some of these will be longer term strategic decisions.</a:t>
            </a:r>
            <a:endParaRPr lang="en-US" b="0" dirty="0"/>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605207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24" b="0" kern="1200" dirty="0">
                <a:solidFill>
                  <a:schemeClr val="tx1"/>
                </a:solidFill>
                <a:effectLst/>
                <a:latin typeface="+mn-lt"/>
                <a:ea typeface="+mn-ea"/>
                <a:cs typeface="+mn-cs"/>
              </a:rPr>
              <a:t>http://www.nownews.com/n/2016/07/07/2159721</a:t>
            </a:r>
          </a:p>
          <a:p>
            <a:pPr marL="0" marR="0" lvl="0" indent="0" algn="l" defTabSz="932742" rtl="0" eaLnBrk="1" fontAlgn="auto" latinLnBrk="0" hangingPunct="1">
              <a:lnSpc>
                <a:spcPct val="90000"/>
              </a:lnSpc>
              <a:spcBef>
                <a:spcPts val="0"/>
              </a:spcBef>
              <a:spcAft>
                <a:spcPts val="340"/>
              </a:spcAft>
              <a:buClrTx/>
              <a:buSzTx/>
              <a:buFontTx/>
              <a:buNone/>
              <a:tabLst/>
              <a:defRPr/>
            </a:pPr>
            <a:r>
              <a:rPr lang="zh-TW" altLang="en-US" sz="900" b="0" i="0" kern="1200" dirty="0">
                <a:solidFill>
                  <a:schemeClr val="tx1"/>
                </a:solidFill>
                <a:effectLst/>
                <a:latin typeface="Segoe UI Light" pitchFamily="34" charset="0"/>
                <a:ea typeface="+mn-ea"/>
                <a:cs typeface="+mn-cs"/>
              </a:rPr>
              <a:t>勞斯萊斯</a:t>
            </a:r>
          </a:p>
          <a:p>
            <a:endParaRPr lang="en-US" sz="1224" b="0" kern="1200" dirty="0">
              <a:solidFill>
                <a:schemeClr val="tx1"/>
              </a:solidFill>
              <a:effectLst/>
              <a:latin typeface="+mn-lt"/>
              <a:ea typeface="+mn-ea"/>
              <a:cs typeface="+mn-cs"/>
            </a:endParaRPr>
          </a:p>
          <a:p>
            <a:r>
              <a:rPr lang="en-US" sz="1224" b="0" kern="1200" dirty="0">
                <a:solidFill>
                  <a:schemeClr val="tx1"/>
                </a:solidFill>
                <a:effectLst/>
                <a:latin typeface="+mn-lt"/>
                <a:ea typeface="+mn-ea"/>
                <a:cs typeface="+mn-cs"/>
              </a:rPr>
              <a:t>Customers then integrat</a:t>
            </a:r>
            <a:r>
              <a:rPr lang="en-US" sz="1224" b="0" kern="1200" baseline="0" dirty="0">
                <a:solidFill>
                  <a:schemeClr val="tx1"/>
                </a:solidFill>
                <a:effectLst/>
                <a:latin typeface="+mn-lt"/>
                <a:ea typeface="+mn-ea"/>
                <a:cs typeface="+mn-cs"/>
              </a:rPr>
              <a:t>e </a:t>
            </a:r>
            <a:r>
              <a:rPr lang="en-US" sz="1224" b="0" kern="1200" baseline="0" dirty="0" err="1">
                <a:solidFill>
                  <a:schemeClr val="tx1"/>
                </a:solidFill>
                <a:effectLst/>
                <a:latin typeface="+mn-lt"/>
                <a:ea typeface="+mn-ea"/>
                <a:cs typeface="+mn-cs"/>
              </a:rPr>
              <a:t>IoT</a:t>
            </a:r>
            <a:r>
              <a:rPr lang="en-US" sz="1224" b="0" kern="1200" baseline="0" dirty="0">
                <a:solidFill>
                  <a:schemeClr val="tx1"/>
                </a:solidFill>
                <a:effectLst/>
                <a:latin typeface="+mn-lt"/>
                <a:ea typeface="+mn-ea"/>
                <a:cs typeface="+mn-cs"/>
              </a:rPr>
              <a:t> into their broader business and explore new areas in which to deploy </a:t>
            </a:r>
            <a:r>
              <a:rPr lang="en-US" sz="1224" b="0" kern="1200" baseline="0" dirty="0" err="1">
                <a:solidFill>
                  <a:schemeClr val="tx1"/>
                </a:solidFill>
                <a:effectLst/>
                <a:latin typeface="+mn-lt"/>
                <a:ea typeface="+mn-ea"/>
                <a:cs typeface="+mn-cs"/>
              </a:rPr>
              <a:t>IoT</a:t>
            </a:r>
            <a:r>
              <a:rPr lang="en-US" sz="1224" b="0" kern="1200" baseline="0" dirty="0">
                <a:solidFill>
                  <a:schemeClr val="tx1"/>
                </a:solidFill>
                <a:effectLst/>
                <a:latin typeface="+mn-lt"/>
                <a:ea typeface="+mn-ea"/>
                <a:cs typeface="+mn-cs"/>
              </a:rPr>
              <a:t> solutions.</a:t>
            </a:r>
          </a:p>
          <a:p>
            <a:endParaRPr lang="en-US" sz="1224" b="0" kern="1200" baseline="0" dirty="0">
              <a:solidFill>
                <a:schemeClr val="tx1"/>
              </a:solidFill>
              <a:effectLst/>
              <a:latin typeface="+mn-lt"/>
              <a:ea typeface="+mn-ea"/>
              <a:cs typeface="+mn-cs"/>
            </a:endParaRPr>
          </a:p>
          <a:p>
            <a:r>
              <a:rPr lang="en-US" sz="1224" b="0" kern="1200" baseline="0" dirty="0">
                <a:solidFill>
                  <a:schemeClr val="tx1"/>
                </a:solidFill>
                <a:effectLst/>
                <a:latin typeface="+mn-lt"/>
                <a:ea typeface="+mn-ea"/>
                <a:cs typeface="+mn-cs"/>
              </a:rPr>
              <a:t>Data and devices in the field unlock new opportunities to partner with other organisations who’re also interested in the hardware platforms and data streams.</a:t>
            </a:r>
          </a:p>
          <a:p>
            <a:endParaRPr lang="en-US" sz="1224" b="0" kern="1200" baseline="0" dirty="0">
              <a:solidFill>
                <a:schemeClr val="tx1"/>
              </a:solidFill>
              <a:effectLst/>
              <a:latin typeface="+mn-lt"/>
              <a:ea typeface="+mn-ea"/>
              <a:cs typeface="+mn-cs"/>
            </a:endParaRPr>
          </a:p>
          <a:p>
            <a:r>
              <a:rPr lang="en-US" sz="1224" b="0" kern="1200" baseline="0" dirty="0">
                <a:solidFill>
                  <a:schemeClr val="tx1"/>
                </a:solidFill>
                <a:effectLst/>
                <a:latin typeface="+mn-lt"/>
                <a:ea typeface="+mn-ea"/>
                <a:cs typeface="+mn-cs"/>
              </a:rPr>
              <a:t>The cycle continues.</a:t>
            </a:r>
            <a:endParaRPr lang="en-US" sz="1224"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3725246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xml"/></Relationships>
</file>

<file path=ppt/slideLayouts/_rels/slideLayout251.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2.xml"/></Relationships>
</file>

<file path=ppt/slideLayouts/_rels/slideLayout252.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3.xml"/></Relationships>
</file>

<file path=ppt/slideLayouts/_rels/slideLayout253.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4.xml"/></Relationships>
</file>

<file path=ppt/slideLayouts/_rels/slideLayout254.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6.xml"/></Relationships>
</file>

<file path=ppt/slideLayouts/_rels/slideLayout257.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7.xml"/></Relationships>
</file>

<file path=ppt/slideLayouts/_rels/slideLayout258.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0.xml"/></Relationships>
</file>

<file path=ppt/slideLayouts/_rels/slideLayout289.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2.xml"/></Relationships>
</file>

<file path=ppt/slideLayouts/_rels/slideLayout291.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3.xml"/></Relationships>
</file>

<file path=ppt/slideLayouts/_rels/slideLayout292.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5.xml"/></Relationships>
</file>

<file path=ppt/slideLayouts/_rels/slideLayout295.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6.xml"/></Relationships>
</file>

<file path=ppt/slideLayouts/_rels/slideLayout296.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8" name="Picture 7" descr="C:\Users\petern\AppData\Local\Temp\vmware-petern\VMwareDnD\9912bbd5\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82650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urple">
    <p:bg bwMode="gray">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993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Photo Purple">
    <p:bg bwMode="ltGray">
      <p:bgPr>
        <a:solidFill>
          <a:schemeClr val="accent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16029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urple">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51675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9018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mall Title Only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25156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6534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8 Categories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4">
              <a:lumMod val="50000"/>
            </a:schemeClr>
          </a:solidFill>
          <a:ln>
            <a:noFill/>
          </a:ln>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9115187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9151224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440253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23546889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05661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1001119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amp; Content Purpl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271684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412884180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379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734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69202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661434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385329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9429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77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70707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56308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7096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9326233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786679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4398938"/>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19578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448958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6595503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5063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0"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srgbClr val="FFFFFF"/>
              </a:solidFill>
            </a:endParaRPr>
          </a:p>
        </p:txBody>
      </p:sp>
      <p:sp>
        <p:nvSpPr>
          <p:cNvPr id="2" name="TextBox 1"/>
          <p:cNvSpPr txBox="1"/>
          <p:nvPr userDrawn="1"/>
        </p:nvSpPr>
        <p:spPr>
          <a:xfrm>
            <a:off x="237275" y="5892670"/>
            <a:ext cx="6887789" cy="574443"/>
          </a:xfrm>
          <a:prstGeom prst="rect">
            <a:avLst/>
          </a:prstGeom>
          <a:noFill/>
        </p:spPr>
        <p:txBody>
          <a:bodyPr wrap="square" rtlCol="0">
            <a:spAutoFit/>
          </a:bodyPr>
          <a:lstStyle/>
          <a:p>
            <a:r>
              <a:rPr lang="en-US" sz="3060" dirty="0">
                <a:solidFill>
                  <a:srgbClr val="FFFFFF"/>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73940" y="6397635"/>
            <a:ext cx="2718417"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srgbClr val="FFFFFF"/>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9" y="5230386"/>
            <a:ext cx="1842897" cy="677802"/>
          </a:xfrm>
          <a:prstGeom prst="rect">
            <a:avLst/>
          </a:prstGeom>
        </p:spPr>
      </p:pic>
    </p:spTree>
    <p:extLst>
      <p:ext uri="{BB962C8B-B14F-4D97-AF65-F5344CB8AC3E}">
        <p14:creationId xmlns:p14="http://schemas.microsoft.com/office/powerpoint/2010/main" val="698108375"/>
      </p:ext>
    </p:extLst>
  </p:cSld>
  <p:clrMapOvr>
    <a:overrideClrMapping bg1="lt1" tx1="dk1" bg2="lt2" tx2="dk2" accent1="accent1" accent2="accent2" accent3="accent3" accent4="accent4" accent5="accent5" accent6="accent6" hlink="hlink" folHlink="folHlink"/>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59727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485274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19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5041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95637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58646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1371428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7678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2339137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3151353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01405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5648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8225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4488625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51477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991793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0397413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258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6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71551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35303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58639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2861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42151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8473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0271731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7963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5839684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2853085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60643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3536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2759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0119078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267820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448707873"/>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601239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7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74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416396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0977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943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7643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56690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2974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5889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28279833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8083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19715751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740459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675646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091177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386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05013722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39314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6824939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5470988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063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77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34111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 t="8530" r="16372"/>
          <a:stretch/>
        </p:blipFill>
        <p:spPr>
          <a:xfrm>
            <a:off x="262937" y="832966"/>
            <a:ext cx="9960563"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b="8167"/>
          <a:stretch/>
        </p:blipFill>
        <p:spPr>
          <a:xfrm>
            <a:off x="2257797" y="328911"/>
            <a:ext cx="9915740" cy="5855990"/>
          </a:xfrm>
          <a:prstGeom prst="rect">
            <a:avLst/>
          </a:prstGeom>
          <a:noFill/>
          <a:ln>
            <a:noFill/>
          </a:ln>
        </p:spPr>
      </p:pic>
      <p:pic>
        <p:nvPicPr>
          <p:cNvPr id="8" name="Picture 7" descr="C:\Users\petern\AppData\Local\Temp\vmware-petern\VMwareDnD\8013908a\PPE_Logo_RGB_bootcamp_600x13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359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833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7915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36373"/>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2570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26444448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7873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03455301"/>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13485073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5714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7404008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11431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168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62901043"/>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20342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5230623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8930684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9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160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037164"/>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65312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61980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30097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85659"/>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3837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591401164"/>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638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5"/>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73139491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7262280"/>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141860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002669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
        <p:nvSpPr>
          <p:cNvPr id="14" name="Rectangle 13"/>
          <p:cNvSpPr/>
          <p:nvPr userDrawn="1"/>
        </p:nvSpPr>
        <p:spPr bwMode="auto">
          <a:xfrm>
            <a:off x="10206038" y="6213475"/>
            <a:ext cx="1955800" cy="48418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C:\Users\petern\AppData\Local\Temp\vmware-petern\VMwareDnD\9912bbd5\PPE_Logo_RGB_bootcamp_600x131.png"/>
          <p:cNvPicPr>
            <a:picLocks noChangeAspect="1" noChangeArrowheads="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4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9072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776612325"/>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85997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6867363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8481800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936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46932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4780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674452"/>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78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4171654"/>
      </p:ext>
    </p:extLst>
  </p:cSld>
  <p:clrMapOvr>
    <a:masterClrMapping/>
  </p:clrMapOvr>
  <p:transition spd="slow"/>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881518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0477470"/>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558918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7804081"/>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350735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05475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62714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0961829"/>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618900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92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52250231"/>
      </p:ext>
    </p:extLst>
  </p:cSld>
  <p:clrMapOvr>
    <a:overrideClrMapping bg1="dk1" tx1="lt1" bg2="dk2" tx2="lt2" accent1="accent1" accent2="accent2" accent3="accent3" accent4="accent4" accent5="accent5" accent6="accent6" hlink="hlink" folHlink="folHlink"/>
  </p:clrMapOvr>
  <p:transition spd="slow"/>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99054757"/>
      </p:ext>
    </p:extLst>
  </p:cSld>
  <p:clrMapOvr>
    <a:overrideClrMapping bg1="dk1" tx1="lt1" bg2="dk2" tx2="lt2" accent1="accent1" accent2="accent2" accent3="accent3" accent4="accent4" accent5="accent5" accent6="accent6" hlink="hlink" folHlink="folHlink"/>
  </p:clrMapOvr>
  <p:transition spd="slow"/>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10982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90604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093368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947499"/>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107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274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0979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791453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pic>
        <p:nvPicPr>
          <p:cNvPr id="4"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8171" y="5438603"/>
            <a:ext cx="881733" cy="1925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petern\AppData\Local\Temp\vmware-petern\VMwareDnD\8013908a\PPE_Logo_RGB_bootcamp_600x131.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71394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2014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7657684"/>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0615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6828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Only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7063135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49722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54560" y="1144706"/>
            <a:ext cx="9327356" cy="2435131"/>
          </a:xfrm>
        </p:spPr>
        <p:txBody>
          <a:bodyPr anchor="b"/>
          <a:lstStyle>
            <a:lvl1pPr algn="ctr">
              <a:defRPr sz="6119"/>
            </a:lvl1pPr>
          </a:lstStyle>
          <a:p>
            <a:r>
              <a:rPr lang="zh-TW" altLang="en-US"/>
              <a:t>按一下以編輯母片標題樣式</a:t>
            </a:r>
            <a:endParaRPr lang="en-US"/>
          </a:p>
        </p:txBody>
      </p:sp>
      <p:sp>
        <p:nvSpPr>
          <p:cNvPr id="3" name="副標題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zh-TW" altLang="en-US"/>
              <a:t>按一下以編輯母片副標題樣式</a:t>
            </a:r>
            <a:endParaRPr lang="en-US"/>
          </a:p>
        </p:txBody>
      </p:sp>
      <p:sp>
        <p:nvSpPr>
          <p:cNvPr id="4" name="日期版面配置區 3"/>
          <p:cNvSpPr>
            <a:spLocks noGrp="1"/>
          </p:cNvSpPr>
          <p:nvPr>
            <p:ph type="dt" sz="half" idx="10"/>
          </p:nvPr>
        </p:nvSpPr>
        <p:spPr/>
        <p:txBody>
          <a:bodyPr/>
          <a:lstStyle/>
          <a:p>
            <a:fld id="{4D5BA442-5EE0-4EA3-A54D-44CD0E02E2AB}" type="datetimeFigureOut">
              <a:rPr lang="en-US" smtClean="0"/>
              <a:t>8/10/2016</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54C6C318-1D5D-4B48-9225-BD7F9B644002}" type="slidenum">
              <a:rPr lang="en-US" smtClean="0"/>
              <a:t>‹#›</a:t>
            </a:fld>
            <a:endParaRPr lang="en-US"/>
          </a:p>
        </p:txBody>
      </p:sp>
    </p:spTree>
    <p:extLst>
      <p:ext uri="{BB962C8B-B14F-4D97-AF65-F5344CB8AC3E}">
        <p14:creationId xmlns:p14="http://schemas.microsoft.com/office/powerpoint/2010/main" val="1020067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p>
            <a:fld id="{4D5BA442-5EE0-4EA3-A54D-44CD0E02E2AB}" type="datetimeFigureOut">
              <a:rPr lang="en-US" smtClean="0"/>
              <a:t>8/10/2016</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54C6C318-1D5D-4B48-9225-BD7F9B644002}" type="slidenum">
              <a:rPr lang="en-US" smtClean="0"/>
              <a:t>‹#›</a:t>
            </a:fld>
            <a:endParaRPr lang="en-US"/>
          </a:p>
        </p:txBody>
      </p:sp>
    </p:spTree>
    <p:extLst>
      <p:ext uri="{BB962C8B-B14F-4D97-AF65-F5344CB8AC3E}">
        <p14:creationId xmlns:p14="http://schemas.microsoft.com/office/powerpoint/2010/main" val="4182712313"/>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48530" y="1743775"/>
            <a:ext cx="10726460" cy="2909528"/>
          </a:xfrm>
        </p:spPr>
        <p:txBody>
          <a:bodyPr anchor="b"/>
          <a:lstStyle>
            <a:lvl1pPr>
              <a:defRPr sz="6119"/>
            </a:lvl1pPr>
          </a:lstStyle>
          <a:p>
            <a:r>
              <a:rPr lang="zh-TW" altLang="en-US"/>
              <a:t>按一下以編輯母片標題樣式</a:t>
            </a:r>
            <a:endParaRPr lang="en-US"/>
          </a:p>
        </p:txBody>
      </p:sp>
      <p:sp>
        <p:nvSpPr>
          <p:cNvPr id="3" name="文字版面配置區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p>
            <a:fld id="{4D5BA442-5EE0-4EA3-A54D-44CD0E02E2AB}" type="datetimeFigureOut">
              <a:rPr lang="en-US" smtClean="0"/>
              <a:t>8/10/2016</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54C6C318-1D5D-4B48-9225-BD7F9B644002}" type="slidenum">
              <a:rPr lang="en-US" smtClean="0"/>
              <a:t>‹#›</a:t>
            </a:fld>
            <a:endParaRPr lang="en-US"/>
          </a:p>
        </p:txBody>
      </p:sp>
    </p:spTree>
    <p:extLst>
      <p:ext uri="{BB962C8B-B14F-4D97-AF65-F5344CB8AC3E}">
        <p14:creationId xmlns:p14="http://schemas.microsoft.com/office/powerpoint/2010/main" val="179740380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內容版面配置區 2"/>
          <p:cNvSpPr>
            <a:spLocks noGrp="1"/>
          </p:cNvSpPr>
          <p:nvPr>
            <p:ph sz="half" idx="1"/>
          </p:nvPr>
        </p:nvSpPr>
        <p:spPr>
          <a:xfrm>
            <a:off x="855008" y="1861968"/>
            <a:ext cx="5285502" cy="443796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內容版面配置區 3"/>
          <p:cNvSpPr>
            <a:spLocks noGrp="1"/>
          </p:cNvSpPr>
          <p:nvPr>
            <p:ph sz="half" idx="2"/>
          </p:nvPr>
        </p:nvSpPr>
        <p:spPr>
          <a:xfrm>
            <a:off x="6295965" y="1861968"/>
            <a:ext cx="5285502" cy="443796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4"/>
          <p:cNvSpPr>
            <a:spLocks noGrp="1"/>
          </p:cNvSpPr>
          <p:nvPr>
            <p:ph type="dt" sz="half" idx="10"/>
          </p:nvPr>
        </p:nvSpPr>
        <p:spPr/>
        <p:txBody>
          <a:bodyPr/>
          <a:lstStyle/>
          <a:p>
            <a:fld id="{4D5BA442-5EE0-4EA3-A54D-44CD0E02E2AB}" type="datetimeFigureOut">
              <a:rPr lang="en-US" smtClean="0"/>
              <a:t>8/10/2016</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54C6C318-1D5D-4B48-9225-BD7F9B644002}" type="slidenum">
              <a:rPr lang="en-US" smtClean="0"/>
              <a:t>‹#›</a:t>
            </a:fld>
            <a:endParaRPr lang="en-US"/>
          </a:p>
        </p:txBody>
      </p:sp>
    </p:spTree>
    <p:extLst>
      <p:ext uri="{BB962C8B-B14F-4D97-AF65-F5344CB8AC3E}">
        <p14:creationId xmlns:p14="http://schemas.microsoft.com/office/powerpoint/2010/main" val="90135371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56627" y="372394"/>
            <a:ext cx="10726460" cy="1351952"/>
          </a:xfrm>
        </p:spPr>
        <p:txBody>
          <a:bodyPr/>
          <a:lstStyle/>
          <a:p>
            <a:r>
              <a:rPr lang="zh-TW" altLang="en-US"/>
              <a:t>按一下以編輯母片標題樣式</a:t>
            </a:r>
            <a:endParaRPr lang="en-US"/>
          </a:p>
        </p:txBody>
      </p:sp>
      <p:sp>
        <p:nvSpPr>
          <p:cNvPr id="3" name="文字版面配置區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zh-TW" altLang="en-US"/>
              <a:t>編輯母片文字樣式</a:t>
            </a:r>
          </a:p>
        </p:txBody>
      </p:sp>
      <p:sp>
        <p:nvSpPr>
          <p:cNvPr id="4" name="內容版面配置區 3"/>
          <p:cNvSpPr>
            <a:spLocks noGrp="1"/>
          </p:cNvSpPr>
          <p:nvPr>
            <p:ph sz="half" idx="2"/>
          </p:nvPr>
        </p:nvSpPr>
        <p:spPr>
          <a:xfrm>
            <a:off x="856628" y="2554944"/>
            <a:ext cx="5261211" cy="375793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文字版面配置區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zh-TW" altLang="en-US"/>
              <a:t>編輯母片文字樣式</a:t>
            </a:r>
          </a:p>
        </p:txBody>
      </p:sp>
      <p:sp>
        <p:nvSpPr>
          <p:cNvPr id="6" name="內容版面配置區 5"/>
          <p:cNvSpPr>
            <a:spLocks noGrp="1"/>
          </p:cNvSpPr>
          <p:nvPr>
            <p:ph sz="quarter" idx="4"/>
          </p:nvPr>
        </p:nvSpPr>
        <p:spPr>
          <a:xfrm>
            <a:off x="6295965" y="2554944"/>
            <a:ext cx="5287122" cy="375793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日期版面配置區 6"/>
          <p:cNvSpPr>
            <a:spLocks noGrp="1"/>
          </p:cNvSpPr>
          <p:nvPr>
            <p:ph type="dt" sz="half" idx="10"/>
          </p:nvPr>
        </p:nvSpPr>
        <p:spPr/>
        <p:txBody>
          <a:bodyPr/>
          <a:lstStyle/>
          <a:p>
            <a:fld id="{4D5BA442-5EE0-4EA3-A54D-44CD0E02E2AB}" type="datetimeFigureOut">
              <a:rPr lang="en-US" smtClean="0"/>
              <a:t>8/10/2016</a:t>
            </a:fld>
            <a:endParaRPr lang="en-US"/>
          </a:p>
        </p:txBody>
      </p:sp>
      <p:sp>
        <p:nvSpPr>
          <p:cNvPr id="8" name="頁尾版面配置區 7"/>
          <p:cNvSpPr>
            <a:spLocks noGrp="1"/>
          </p:cNvSpPr>
          <p:nvPr>
            <p:ph type="ftr" sz="quarter" idx="11"/>
          </p:nvPr>
        </p:nvSpPr>
        <p:spPr/>
        <p:txBody>
          <a:bodyPr/>
          <a:lstStyle/>
          <a:p>
            <a:endParaRPr lang="en-US"/>
          </a:p>
        </p:txBody>
      </p:sp>
      <p:sp>
        <p:nvSpPr>
          <p:cNvPr id="9" name="投影片編號版面配置區 8"/>
          <p:cNvSpPr>
            <a:spLocks noGrp="1"/>
          </p:cNvSpPr>
          <p:nvPr>
            <p:ph type="sldNum" sz="quarter" idx="12"/>
          </p:nvPr>
        </p:nvSpPr>
        <p:spPr/>
        <p:txBody>
          <a:bodyPr/>
          <a:lstStyle/>
          <a:p>
            <a:fld id="{54C6C318-1D5D-4B48-9225-BD7F9B644002}" type="slidenum">
              <a:rPr lang="en-US" smtClean="0"/>
              <a:t>‹#›</a:t>
            </a:fld>
            <a:endParaRPr lang="en-US"/>
          </a:p>
        </p:txBody>
      </p:sp>
    </p:spTree>
    <p:extLst>
      <p:ext uri="{BB962C8B-B14F-4D97-AF65-F5344CB8AC3E}">
        <p14:creationId xmlns:p14="http://schemas.microsoft.com/office/powerpoint/2010/main" val="31898586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0657305"/>
      </p:ext>
    </p:extLst>
  </p:cSld>
  <p:clrMapOvr>
    <a:masterClrMapping/>
  </p:clrMapOvr>
  <p:transition spd="med">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日期版面配置區 2"/>
          <p:cNvSpPr>
            <a:spLocks noGrp="1"/>
          </p:cNvSpPr>
          <p:nvPr>
            <p:ph type="dt" sz="half" idx="10"/>
          </p:nvPr>
        </p:nvSpPr>
        <p:spPr/>
        <p:txBody>
          <a:bodyPr/>
          <a:lstStyle/>
          <a:p>
            <a:fld id="{4D5BA442-5EE0-4EA3-A54D-44CD0E02E2AB}" type="datetimeFigureOut">
              <a:rPr lang="en-US" smtClean="0"/>
              <a:t>8/10/2016</a:t>
            </a:fld>
            <a:endParaRPr lang="en-US"/>
          </a:p>
        </p:txBody>
      </p:sp>
      <p:sp>
        <p:nvSpPr>
          <p:cNvPr id="4" name="頁尾版面配置區 3"/>
          <p:cNvSpPr>
            <a:spLocks noGrp="1"/>
          </p:cNvSpPr>
          <p:nvPr>
            <p:ph type="ftr" sz="quarter" idx="11"/>
          </p:nvPr>
        </p:nvSpPr>
        <p:spPr/>
        <p:txBody>
          <a:bodyPr/>
          <a:lstStyle/>
          <a:p>
            <a:endParaRPr lang="en-US"/>
          </a:p>
        </p:txBody>
      </p:sp>
      <p:sp>
        <p:nvSpPr>
          <p:cNvPr id="5" name="投影片編號版面配置區 4"/>
          <p:cNvSpPr>
            <a:spLocks noGrp="1"/>
          </p:cNvSpPr>
          <p:nvPr>
            <p:ph type="sldNum" sz="quarter" idx="12"/>
          </p:nvPr>
        </p:nvSpPr>
        <p:spPr/>
        <p:txBody>
          <a:bodyPr/>
          <a:lstStyle/>
          <a:p>
            <a:fld id="{54C6C318-1D5D-4B48-9225-BD7F9B644002}" type="slidenum">
              <a:rPr lang="en-US" smtClean="0"/>
              <a:t>‹#›</a:t>
            </a:fld>
            <a:endParaRPr lang="en-US"/>
          </a:p>
        </p:txBody>
      </p:sp>
    </p:spTree>
    <p:extLst>
      <p:ext uri="{BB962C8B-B14F-4D97-AF65-F5344CB8AC3E}">
        <p14:creationId xmlns:p14="http://schemas.microsoft.com/office/powerpoint/2010/main" val="698550062"/>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4D5BA442-5EE0-4EA3-A54D-44CD0E02E2AB}" type="datetimeFigureOut">
              <a:rPr lang="en-US" smtClean="0"/>
              <a:t>8/10/2016</a:t>
            </a:fld>
            <a:endParaRPr lang="en-US"/>
          </a:p>
        </p:txBody>
      </p:sp>
      <p:sp>
        <p:nvSpPr>
          <p:cNvPr id="3" name="頁尾版面配置區 2"/>
          <p:cNvSpPr>
            <a:spLocks noGrp="1"/>
          </p:cNvSpPr>
          <p:nvPr>
            <p:ph type="ftr" sz="quarter" idx="11"/>
          </p:nvPr>
        </p:nvSpPr>
        <p:spPr/>
        <p:txBody>
          <a:bodyPr/>
          <a:lstStyle/>
          <a:p>
            <a:endParaRPr lang="en-US"/>
          </a:p>
        </p:txBody>
      </p:sp>
      <p:sp>
        <p:nvSpPr>
          <p:cNvPr id="4" name="投影片編號版面配置區 3"/>
          <p:cNvSpPr>
            <a:spLocks noGrp="1"/>
          </p:cNvSpPr>
          <p:nvPr>
            <p:ph type="sldNum" sz="quarter" idx="12"/>
          </p:nvPr>
        </p:nvSpPr>
        <p:spPr/>
        <p:txBody>
          <a:bodyPr/>
          <a:lstStyle/>
          <a:p>
            <a:fld id="{54C6C318-1D5D-4B48-9225-BD7F9B644002}" type="slidenum">
              <a:rPr lang="en-US" smtClean="0"/>
              <a:t>‹#›</a:t>
            </a:fld>
            <a:endParaRPr lang="en-US"/>
          </a:p>
        </p:txBody>
      </p:sp>
    </p:spTree>
    <p:extLst>
      <p:ext uri="{BB962C8B-B14F-4D97-AF65-F5344CB8AC3E}">
        <p14:creationId xmlns:p14="http://schemas.microsoft.com/office/powerpoint/2010/main" val="424762879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56628" y="466302"/>
            <a:ext cx="4011087" cy="1632056"/>
          </a:xfrm>
        </p:spPr>
        <p:txBody>
          <a:bodyPr anchor="b"/>
          <a:lstStyle>
            <a:lvl1pPr>
              <a:defRPr sz="3264"/>
            </a:lvl1pPr>
          </a:lstStyle>
          <a:p>
            <a:r>
              <a:rPr lang="zh-TW" altLang="en-US"/>
              <a:t>按一下以編輯母片標題樣式</a:t>
            </a:r>
            <a:endParaRPr lang="en-US"/>
          </a:p>
        </p:txBody>
      </p:sp>
      <p:sp>
        <p:nvSpPr>
          <p:cNvPr id="3" name="內容版面配置區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文字版面配置區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4D5BA442-5EE0-4EA3-A54D-44CD0E02E2AB}" type="datetimeFigureOut">
              <a:rPr lang="en-US" smtClean="0"/>
              <a:t>8/10/2016</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54C6C318-1D5D-4B48-9225-BD7F9B644002}" type="slidenum">
              <a:rPr lang="en-US" smtClean="0"/>
              <a:t>‹#›</a:t>
            </a:fld>
            <a:endParaRPr lang="en-US"/>
          </a:p>
        </p:txBody>
      </p:sp>
    </p:spTree>
    <p:extLst>
      <p:ext uri="{BB962C8B-B14F-4D97-AF65-F5344CB8AC3E}">
        <p14:creationId xmlns:p14="http://schemas.microsoft.com/office/powerpoint/2010/main" val="4118640698"/>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56628" y="466302"/>
            <a:ext cx="4011087" cy="1632056"/>
          </a:xfrm>
        </p:spPr>
        <p:txBody>
          <a:bodyPr anchor="b"/>
          <a:lstStyle>
            <a:lvl1pPr>
              <a:defRPr sz="3264"/>
            </a:lvl1pPr>
          </a:lstStyle>
          <a:p>
            <a:r>
              <a:rPr lang="zh-TW" altLang="en-US"/>
              <a:t>按一下以編輯母片標題樣式</a:t>
            </a:r>
            <a:endParaRPr lang="en-US"/>
          </a:p>
        </p:txBody>
      </p:sp>
      <p:sp>
        <p:nvSpPr>
          <p:cNvPr id="3" name="圖片版面配置區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文字版面配置區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4D5BA442-5EE0-4EA3-A54D-44CD0E02E2AB}" type="datetimeFigureOut">
              <a:rPr lang="en-US" smtClean="0"/>
              <a:t>8/10/2016</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54C6C318-1D5D-4B48-9225-BD7F9B644002}" type="slidenum">
              <a:rPr lang="en-US" smtClean="0"/>
              <a:t>‹#›</a:t>
            </a:fld>
            <a:endParaRPr lang="en-US"/>
          </a:p>
        </p:txBody>
      </p:sp>
    </p:spTree>
    <p:extLst>
      <p:ext uri="{BB962C8B-B14F-4D97-AF65-F5344CB8AC3E}">
        <p14:creationId xmlns:p14="http://schemas.microsoft.com/office/powerpoint/2010/main" val="3350885623"/>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p>
            <a:fld id="{4D5BA442-5EE0-4EA3-A54D-44CD0E02E2AB}" type="datetimeFigureOut">
              <a:rPr lang="en-US" smtClean="0"/>
              <a:t>8/10/2016</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54C6C318-1D5D-4B48-9225-BD7F9B644002}" type="slidenum">
              <a:rPr lang="en-US" smtClean="0"/>
              <a:t>‹#›</a:t>
            </a:fld>
            <a:endParaRPr lang="en-US"/>
          </a:p>
        </p:txBody>
      </p:sp>
    </p:spTree>
    <p:extLst>
      <p:ext uri="{BB962C8B-B14F-4D97-AF65-F5344CB8AC3E}">
        <p14:creationId xmlns:p14="http://schemas.microsoft.com/office/powerpoint/2010/main" val="2943582640"/>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99852" y="372394"/>
            <a:ext cx="2681615" cy="5927537"/>
          </a:xfrm>
        </p:spPr>
        <p:txBody>
          <a:bodyPr vert="eaVert"/>
          <a:lstStyle/>
          <a:p>
            <a:r>
              <a:rPr lang="zh-TW" altLang="en-US"/>
              <a:t>按一下以編輯母片標題樣式</a:t>
            </a:r>
            <a:endParaRPr lang="en-US"/>
          </a:p>
        </p:txBody>
      </p:sp>
      <p:sp>
        <p:nvSpPr>
          <p:cNvPr id="3" name="直排文字版面配置區 2"/>
          <p:cNvSpPr>
            <a:spLocks noGrp="1"/>
          </p:cNvSpPr>
          <p:nvPr>
            <p:ph type="body" orient="vert" idx="1"/>
          </p:nvPr>
        </p:nvSpPr>
        <p:spPr>
          <a:xfrm>
            <a:off x="855008" y="372394"/>
            <a:ext cx="7889389" cy="5927537"/>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p>
            <a:fld id="{4D5BA442-5EE0-4EA3-A54D-44CD0E02E2AB}" type="datetimeFigureOut">
              <a:rPr lang="en-US" smtClean="0"/>
              <a:t>8/10/2016</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54C6C318-1D5D-4B48-9225-BD7F9B644002}" type="slidenum">
              <a:rPr lang="en-US" smtClean="0"/>
              <a:t>‹#›</a:t>
            </a:fld>
            <a:endParaRPr lang="en-US"/>
          </a:p>
        </p:txBody>
      </p:sp>
    </p:spTree>
    <p:extLst>
      <p:ext uri="{BB962C8B-B14F-4D97-AF65-F5344CB8AC3E}">
        <p14:creationId xmlns:p14="http://schemas.microsoft.com/office/powerpoint/2010/main" val="403603665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357189"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4151067"/>
      </p:ext>
    </p:extLst>
  </p:cSld>
  <p:clrMapOvr>
    <a:masterClrMapping/>
  </p:clrMapOvr>
  <p:transition spd="med">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2265019"/>
      </p:ext>
    </p:extLst>
  </p:cSld>
  <p:clrMapOvr>
    <a:masterClrMapping/>
  </p:clrMapOvr>
  <p:transition spd="med">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03887413"/>
      </p:ext>
    </p:extLst>
  </p:cSld>
  <p:clrMapOvr>
    <a:masterClrMapping/>
  </p:clrMapOvr>
  <p:transition spd="slow"/>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92926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952137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1277201"/>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3415109"/>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194893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9987476"/>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279494"/>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3126854"/>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017690"/>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3753707"/>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842578409"/>
      </p:ext>
    </p:extLst>
  </p:cSld>
  <p:clrMapOvr>
    <a:overrideClrMapping bg1="dk1" tx1="lt1" bg2="dk2" tx2="lt2" accent1="accent1" accent2="accent2" accent3="accent3" accent4="accent4" accent5="accent5" accent6="accent6" hlink="hlink" folHlink="folHlink"/>
  </p:clrMapOvr>
  <p:transition spd="slow"/>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89811246"/>
      </p:ext>
    </p:extLst>
  </p:cSld>
  <p:clrMapOvr>
    <a:overrideClrMapping bg1="dk1" tx1="lt1" bg2="dk2" tx2="lt2" accent1="accent1" accent2="accent2" accent3="accent3" accent4="accent4" accent5="accent5" accent6="accent6" hlink="hlink" folHlink="folHlink"/>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41422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1670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66626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4406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970261"/>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803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9466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897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094727"/>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2014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3307299"/>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91109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4357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419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9525056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3034276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5623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76263614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65842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649829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70459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326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18934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17998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6260663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97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36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0567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44306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4745993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92004690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0908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161939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26700561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5601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21987147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6181293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71342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1768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902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483968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621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1248851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00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310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4464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85668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964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Photo Orange">
    <p:bg bwMode="ltGray">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30873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351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0537839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5869351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9910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89250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8 Categories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67872694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8085411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124470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7355705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20024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Content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75881012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mp; Content Orang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507189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8103669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3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72654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75873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Teal">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a:t>Presentation title</a:t>
            </a:r>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76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Photo Teal">
    <p:bg bwMode="ltGray">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11470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Teal">
    <p:bg bwMode="lt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92795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0184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mall 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91037145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459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8 Categories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826638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4320" y="6748291"/>
            <a:ext cx="852649" cy="1861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05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1880380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35752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51183808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01568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Content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62168948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373149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02033791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387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96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10942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theme" Target="../theme/theme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0" Type="http://schemas.openxmlformats.org/officeDocument/2006/relationships/theme" Target="../theme/theme11.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10" Type="http://schemas.openxmlformats.org/officeDocument/2006/relationships/slideLayout" Target="../slideLayouts/slideLayout210.xml"/><Relationship Id="rId19" Type="http://schemas.openxmlformats.org/officeDocument/2006/relationships/slideLayout" Target="../slideLayouts/slideLayout219.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3" Type="http://schemas.openxmlformats.org/officeDocument/2006/relationships/slideLayout" Target="../slideLayouts/slideLayout222.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0" Type="http://schemas.openxmlformats.org/officeDocument/2006/relationships/theme" Target="../theme/theme12.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slideLayout" Target="../slideLayouts/slideLayout264.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28" Type="http://schemas.openxmlformats.org/officeDocument/2006/relationships/image" Target="../media/image13.png"/><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theme" Target="../theme/theme14.xml"/><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4.xml"/><Relationship Id="rId13" Type="http://schemas.openxmlformats.org/officeDocument/2006/relationships/slideLayout" Target="../slideLayouts/slideLayout289.xml"/><Relationship Id="rId18" Type="http://schemas.openxmlformats.org/officeDocument/2006/relationships/slideLayout" Target="../slideLayouts/slideLayout294.xml"/><Relationship Id="rId3" Type="http://schemas.openxmlformats.org/officeDocument/2006/relationships/slideLayout" Target="../slideLayouts/slideLayout279.xml"/><Relationship Id="rId21" Type="http://schemas.openxmlformats.org/officeDocument/2006/relationships/slideLayout" Target="../slideLayouts/slideLayout297.xml"/><Relationship Id="rId7" Type="http://schemas.openxmlformats.org/officeDocument/2006/relationships/slideLayout" Target="../slideLayouts/slideLayout283.xml"/><Relationship Id="rId12" Type="http://schemas.openxmlformats.org/officeDocument/2006/relationships/slideLayout" Target="../slideLayouts/slideLayout288.xml"/><Relationship Id="rId17" Type="http://schemas.openxmlformats.org/officeDocument/2006/relationships/slideLayout" Target="../slideLayouts/slideLayout293.xml"/><Relationship Id="rId25" Type="http://schemas.openxmlformats.org/officeDocument/2006/relationships/image" Target="../media/image13.png"/><Relationship Id="rId2" Type="http://schemas.openxmlformats.org/officeDocument/2006/relationships/slideLayout" Target="../slideLayouts/slideLayout278.xml"/><Relationship Id="rId16" Type="http://schemas.openxmlformats.org/officeDocument/2006/relationships/slideLayout" Target="../slideLayouts/slideLayout292.xml"/><Relationship Id="rId20" Type="http://schemas.openxmlformats.org/officeDocument/2006/relationships/slideLayout" Target="../slideLayouts/slideLayout296.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24" Type="http://schemas.openxmlformats.org/officeDocument/2006/relationships/theme" Target="../theme/theme15.xml"/><Relationship Id="rId5" Type="http://schemas.openxmlformats.org/officeDocument/2006/relationships/slideLayout" Target="../slideLayouts/slideLayout281.xml"/><Relationship Id="rId15" Type="http://schemas.openxmlformats.org/officeDocument/2006/relationships/slideLayout" Target="../slideLayouts/slideLayout291.xml"/><Relationship Id="rId23" Type="http://schemas.openxmlformats.org/officeDocument/2006/relationships/slideLayout" Target="../slideLayouts/slideLayout299.xml"/><Relationship Id="rId10" Type="http://schemas.openxmlformats.org/officeDocument/2006/relationships/slideLayout" Target="../slideLayouts/slideLayout286.xml"/><Relationship Id="rId19" Type="http://schemas.openxmlformats.org/officeDocument/2006/relationships/slideLayout" Target="../slideLayouts/slideLayout295.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14" Type="http://schemas.openxmlformats.org/officeDocument/2006/relationships/slideLayout" Target="../slideLayouts/slideLayout290.xml"/><Relationship Id="rId22" Type="http://schemas.openxmlformats.org/officeDocument/2006/relationships/slideLayout" Target="../slideLayouts/slideLayout29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theme" Target="../theme/theme3.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theme" Target="../theme/theme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theme" Target="../theme/theme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theme" Target="../theme/theme6.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theme" Target="../theme/theme7.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theme" Target="../theme/theme8.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theme" Target="../theme/theme9.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 id="2147484562" r:id="rId27"/>
    <p:sldLayoutId id="2147484603" r:id="rId28"/>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5605757"/>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527"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 id="2147484475" r:id="rId14"/>
    <p:sldLayoutId id="2147484476" r:id="rId15"/>
    <p:sldLayoutId id="2147484477" r:id="rId16"/>
    <p:sldLayoutId id="2147484478" r:id="rId17"/>
    <p:sldLayoutId id="2147484479" r:id="rId18"/>
    <p:sldLayoutId id="2147484480"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3474299"/>
      </p:ext>
    </p:extLst>
  </p:cSld>
  <p:clrMap bg1="dk1" tx1="lt1" bg2="dk2" tx2="lt2" accent1="accent1" accent2="accent2" accent3="accent3" accent4="accent4" accent5="accent5" accent6="accent6" hlink="hlink" folHlink="folHlink"/>
  <p:sldLayoutIdLst>
    <p:sldLayoutId id="2147484482" r:id="rId1"/>
    <p:sldLayoutId id="2147484483" r:id="rId2"/>
    <p:sldLayoutId id="2147484484" r:id="rId3"/>
    <p:sldLayoutId id="2147484528"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8277598"/>
      </p:ext>
    </p:extLst>
  </p:cSld>
  <p:clrMap bg1="dk1" tx1="lt1" bg2="dk2" tx2="lt2" accent1="accent1" accent2="accent2" accent3="accent3" accent4="accent4" accent5="accent5" accent6="accent6" hlink="hlink" folHlink="folHlink"/>
  <p:sldLayoutIdLst>
    <p:sldLayoutId id="2147484501" r:id="rId1"/>
    <p:sldLayoutId id="2147484502" r:id="rId2"/>
    <p:sldLayoutId id="2147484503" r:id="rId3"/>
    <p:sldLayoutId id="2147484529"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9227381"/>
      </p:ext>
    </p:extLst>
  </p:cSld>
  <p:clrMap bg1="lt1" tx1="dk1" bg2="lt2" tx2="dk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 id="2147484574" r:id="rId11"/>
    <p:sldLayoutId id="2147484575" r:id="rId12"/>
    <p:sldLayoutId id="2147484576" r:id="rId13"/>
    <p:sldLayoutId id="2147484577" r:id="rId14"/>
    <p:sldLayoutId id="2147484578" r:id="rId15"/>
    <p:sldLayoutId id="2147484579" r:id="rId16"/>
    <p:sldLayoutId id="2147484580" r:id="rId17"/>
    <p:sldLayoutId id="2147484581" r:id="rId18"/>
    <p:sldLayoutId id="2147484582" r:id="rId19"/>
    <p:sldLayoutId id="2147484583" r:id="rId20"/>
    <p:sldLayoutId id="2147484584" r:id="rId21"/>
    <p:sldLayoutId id="2147484585" r:id="rId22"/>
    <p:sldLayoutId id="2147484586" r:id="rId23"/>
    <p:sldLayoutId id="2147484587" r:id="rId24"/>
    <p:sldLayoutId id="2147484588" r:id="rId25"/>
    <p:sldLayoutId id="2147484589" r:id="rId26"/>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文字版面配置區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4D5BA442-5EE0-4EA3-A54D-44CD0E02E2AB}" type="datetimeFigureOut">
              <a:rPr lang="en-US" smtClean="0"/>
              <a:t>8/10/2016</a:t>
            </a:fld>
            <a:endParaRPr lang="en-US"/>
          </a:p>
        </p:txBody>
      </p:sp>
      <p:sp>
        <p:nvSpPr>
          <p:cNvPr id="5" name="頁尾版面配置區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投影片編號版面配置區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4C6C318-1D5D-4B48-9225-BD7F9B644002}" type="slidenum">
              <a:rPr lang="en-US" smtClean="0"/>
              <a:t>‹#›</a:t>
            </a:fld>
            <a:endParaRPr lang="en-US"/>
          </a:p>
        </p:txBody>
      </p:sp>
    </p:spTree>
    <p:extLst>
      <p:ext uri="{BB962C8B-B14F-4D97-AF65-F5344CB8AC3E}">
        <p14:creationId xmlns:p14="http://schemas.microsoft.com/office/powerpoint/2010/main" val="3804978297"/>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9373525"/>
      </p:ext>
    </p:extLst>
  </p:cSld>
  <p:clrMap bg1="lt1" tx1="dk1" bg2="lt2" tx2="dk2" accent1="accent1" accent2="accent2" accent3="accent3" accent4="accent4" accent5="accent5" accent6="accent6" hlink="hlink" folHlink="folHlink"/>
  <p:sldLayoutIdLst>
    <p:sldLayoutId id="2147484606" r:id="rId1"/>
    <p:sldLayoutId id="2147484607" r:id="rId2"/>
    <p:sldLayoutId id="2147484608" r:id="rId3"/>
    <p:sldLayoutId id="2147484609" r:id="rId4"/>
    <p:sldLayoutId id="2147484610" r:id="rId5"/>
    <p:sldLayoutId id="2147484611" r:id="rId6"/>
    <p:sldLayoutId id="2147484612" r:id="rId7"/>
    <p:sldLayoutId id="2147484613" r:id="rId8"/>
    <p:sldLayoutId id="2147484614" r:id="rId9"/>
    <p:sldLayoutId id="2147484615" r:id="rId10"/>
    <p:sldLayoutId id="2147484616" r:id="rId11"/>
    <p:sldLayoutId id="2147484617" r:id="rId12"/>
    <p:sldLayoutId id="2147484618" r:id="rId13"/>
    <p:sldLayoutId id="2147484619" r:id="rId14"/>
    <p:sldLayoutId id="2147484620" r:id="rId15"/>
    <p:sldLayoutId id="2147484621" r:id="rId16"/>
    <p:sldLayoutId id="2147484622" r:id="rId17"/>
    <p:sldLayoutId id="2147484623" r:id="rId18"/>
    <p:sldLayoutId id="2147484624" r:id="rId19"/>
    <p:sldLayoutId id="2147484625" r:id="rId20"/>
    <p:sldLayoutId id="2147484626" r:id="rId21"/>
    <p:sldLayoutId id="2147484627" r:id="rId22"/>
    <p:sldLayoutId id="2147484628" r:id="rId23"/>
  </p:sldLayoutIdLst>
  <p:transition>
    <p:fade/>
  </p:transition>
  <p:txStyles>
    <p:titleStyle>
      <a:lvl1pPr algn="l" defTabSz="931863" rtl="0" eaLnBrk="1" fontAlgn="base" hangingPunct="1">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1" fontAlgn="base" hangingPunct="1">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1" fontAlgn="base" hangingPunct="1">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1" fontAlgn="base" hangingPunct="1">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1" fontAlgn="base" hangingPunct="1">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eaLnBrk="1" fontAlgn="base" hangingPunct="1">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eaLnBrk="1" fontAlgn="base" hangingPunct="1">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eaLnBrk="1" fontAlgn="base" hangingPunct="1">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eaLnBrk="1" fontAlgn="base" hangingPunct="1">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1" fontAlgn="base" hangingPunct="1">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1" fontAlgn="base" hangingPunct="1">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1" fontAlgn="base" hangingPunct="1">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1" fontAlgn="base" hangingPunct="1">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1" fontAlgn="base" hangingPunct="1">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518908"/>
      </p:ext>
    </p:extLst>
  </p:cSld>
  <p:clrMap bg1="dk1" tx1="lt1" bg2="dk2" tx2="lt2" accent1="accent1" accent2="accent2" accent3="accent3" accent4="accent4" accent5="accent5" accent6="accent6" hlink="hlink" folHlink="folHlink"/>
  <p:sldLayoutIdLst>
    <p:sldLayoutId id="2147484188" r:id="rId1"/>
    <p:sldLayoutId id="2147484295" r:id="rId2"/>
    <p:sldLayoutId id="2147484296" r:id="rId3"/>
    <p:sldLayoutId id="2147484520" r:id="rId4"/>
    <p:sldLayoutId id="2147484298" r:id="rId5"/>
    <p:sldLayoutId id="2147484299" r:id="rId6"/>
    <p:sldLayoutId id="2147484300" r:id="rId7"/>
    <p:sldLayoutId id="2147484362" r:id="rId8"/>
    <p:sldLayoutId id="2147484363" r:id="rId9"/>
    <p:sldLayoutId id="2147484364" r:id="rId10"/>
    <p:sldLayoutId id="2147484365" r:id="rId11"/>
    <p:sldLayoutId id="2147484301" r:id="rId12"/>
    <p:sldLayoutId id="2147484384" r:id="rId13"/>
    <p:sldLayoutId id="2147484302" r:id="rId14"/>
    <p:sldLayoutId id="2147484388" r:id="rId15"/>
    <p:sldLayoutId id="2147484389" r:id="rId16"/>
    <p:sldLayoutId id="2147484390" r:id="rId17"/>
    <p:sldLayoutId id="2147484391"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207264"/>
      </p:ext>
    </p:extLst>
  </p:cSld>
  <p:clrMap bg1="dk1" tx1="lt1" bg2="dk2" tx2="lt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5795268"/>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521" r:id="rId4"/>
    <p:sldLayoutId id="2147484306" r:id="rId5"/>
    <p:sldLayoutId id="2147484307" r:id="rId6"/>
    <p:sldLayoutId id="2147484308" r:id="rId7"/>
    <p:sldLayoutId id="2147484366" r:id="rId8"/>
    <p:sldLayoutId id="2147484367" r:id="rId9"/>
    <p:sldLayoutId id="2147484368" r:id="rId10"/>
    <p:sldLayoutId id="2147484369" r:id="rId11"/>
    <p:sldLayoutId id="2147484309" r:id="rId12"/>
    <p:sldLayoutId id="2147484385" r:id="rId13"/>
    <p:sldLayoutId id="2147484310" r:id="rId14"/>
    <p:sldLayoutId id="2147484392" r:id="rId15"/>
    <p:sldLayoutId id="2147484393" r:id="rId16"/>
    <p:sldLayoutId id="2147484394" r:id="rId17"/>
    <p:sldLayoutId id="2147484395"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522" r:id="rId4"/>
    <p:sldLayoutId id="2147484314" r:id="rId5"/>
    <p:sldLayoutId id="2147484315" r:id="rId6"/>
    <p:sldLayoutId id="2147484316" r:id="rId7"/>
    <p:sldLayoutId id="2147484370" r:id="rId8"/>
    <p:sldLayoutId id="2147484371" r:id="rId9"/>
    <p:sldLayoutId id="2147484372" r:id="rId10"/>
    <p:sldLayoutId id="2147484373" r:id="rId11"/>
    <p:sldLayoutId id="2147484317" r:id="rId12"/>
    <p:sldLayoutId id="2147484386" r:id="rId13"/>
    <p:sldLayoutId id="2147484318" r:id="rId14"/>
    <p:sldLayoutId id="2147484396" r:id="rId15"/>
    <p:sldLayoutId id="2147484397" r:id="rId16"/>
    <p:sldLayoutId id="2147484398" r:id="rId17"/>
    <p:sldLayoutId id="2147484399"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9590797"/>
      </p:ext>
    </p:extLst>
  </p:cSld>
  <p:clrMap bg1="dk1" tx1="lt1" bg2="dk2" tx2="lt2" accent1="accent1" accent2="accent2" accent3="accent3" accent4="accent4" accent5="accent5" accent6="accent6" hlink="hlink" folHlink="folHlink"/>
  <p:sldLayoutIdLst>
    <p:sldLayoutId id="2147484350" r:id="rId1"/>
    <p:sldLayoutId id="2147484351" r:id="rId2"/>
    <p:sldLayoutId id="2147484352" r:id="rId3"/>
    <p:sldLayoutId id="2147484523" r:id="rId4"/>
    <p:sldLayoutId id="2147484353" r:id="rId5"/>
    <p:sldLayoutId id="2147484354" r:id="rId6"/>
    <p:sldLayoutId id="2147484355" r:id="rId7"/>
    <p:sldLayoutId id="2147484374" r:id="rId8"/>
    <p:sldLayoutId id="2147484375" r:id="rId9"/>
    <p:sldLayoutId id="2147484376" r:id="rId10"/>
    <p:sldLayoutId id="2147484377" r:id="rId11"/>
    <p:sldLayoutId id="2147484356" r:id="rId12"/>
    <p:sldLayoutId id="2147484387" r:id="rId13"/>
    <p:sldLayoutId id="2147484357" r:id="rId14"/>
    <p:sldLayoutId id="2147484400" r:id="rId15"/>
    <p:sldLayoutId id="2147484401" r:id="rId16"/>
    <p:sldLayoutId id="2147484402" r:id="rId17"/>
    <p:sldLayoutId id="2147484403" r:id="rId18"/>
    <p:sldLayoutId id="2147484423"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524" r:id="rId4"/>
    <p:sldLayoutId id="2147484408" r:id="rId5"/>
    <p:sldLayoutId id="2147484409" r:id="rId6"/>
    <p:sldLayoutId id="2147484410" r:id="rId7"/>
    <p:sldLayoutId id="2147484411" r:id="rId8"/>
    <p:sldLayoutId id="2147484412" r:id="rId9"/>
    <p:sldLayoutId id="2147484550" r:id="rId10"/>
    <p:sldLayoutId id="2147484413" r:id="rId11"/>
    <p:sldLayoutId id="2147484414" r:id="rId12"/>
    <p:sldLayoutId id="2147484415" r:id="rId13"/>
    <p:sldLayoutId id="2147484416" r:id="rId14"/>
    <p:sldLayoutId id="2147484417" r:id="rId15"/>
    <p:sldLayoutId id="2147484418" r:id="rId16"/>
    <p:sldLayoutId id="2147484419" r:id="rId17"/>
    <p:sldLayoutId id="2147484420" r:id="rId18"/>
    <p:sldLayoutId id="2147484421" r:id="rId19"/>
    <p:sldLayoutId id="2147484422" r:id="rId20"/>
    <p:sldLayoutId id="2147484519" r:id="rId21"/>
    <p:sldLayoutId id="2147484553" r:id="rId22"/>
    <p:sldLayoutId id="2147484554" r:id="rId23"/>
    <p:sldLayoutId id="2147484555" r:id="rId24"/>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921324"/>
      </p:ext>
    </p:extLst>
  </p:cSld>
  <p:clrMap bg1="dk1" tx1="lt1" bg2="dk2" tx2="lt2" accent1="accent1" accent2="accent2" accent3="accent3" accent4="accent4" accent5="accent5" accent6="accent6" hlink="hlink" folHlink="folHlink"/>
  <p:sldLayoutIdLst>
    <p:sldLayoutId id="2147484425" r:id="rId1"/>
    <p:sldLayoutId id="2147484426" r:id="rId2"/>
    <p:sldLayoutId id="2147484427" r:id="rId3"/>
    <p:sldLayoutId id="2147484525"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 id="2147484441" r:id="rId18"/>
    <p:sldLayoutId id="2147484442"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415785"/>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52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 id="2147484460" r:id="rId18"/>
    <p:sldLayoutId id="2147484461"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119.emf"/><Relationship Id="rId7"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129.xml"/><Relationship Id="rId6" Type="http://schemas.openxmlformats.org/officeDocument/2006/relationships/image" Target="../media/image122.emf"/><Relationship Id="rId5" Type="http://schemas.openxmlformats.org/officeDocument/2006/relationships/image" Target="../media/image121.emf"/><Relationship Id="rId4" Type="http://schemas.openxmlformats.org/officeDocument/2006/relationships/image" Target="../media/image120.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9.xml"/></Relationships>
</file>

<file path=ppt/slides/_rels/slide1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9.xml"/></Relationships>
</file>

<file path=ppt/slides/_rels/slide15.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10.xml"/><Relationship Id="rId1" Type="http://schemas.openxmlformats.org/officeDocument/2006/relationships/slideLayout" Target="../slideLayouts/slideLayout120.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9.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openxmlformats.org/officeDocument/2006/relationships/tags" Target="../tags/tag3.xml"/><Relationship Id="rId7" Type="http://schemas.openxmlformats.org/officeDocument/2006/relationships/slideLayout" Target="../slideLayouts/slideLayout129.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openxmlformats.org/officeDocument/2006/relationships/tags" Target="../tags/tag9.xml"/><Relationship Id="rId7" Type="http://schemas.openxmlformats.org/officeDocument/2006/relationships/slideLayout" Target="../slideLayouts/slideLayout12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15.xml"/><Relationship Id="rId7" Type="http://schemas.openxmlformats.org/officeDocument/2006/relationships/slideLayout" Target="../slideLayouts/slideLayout129.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s>
</file>

<file path=ppt/slides/_rels/slide2.xml.rels><?xml version="1.0" encoding="UTF-8" standalone="yes"?>
<Relationships xmlns="http://schemas.openxmlformats.org/package/2006/relationships"><Relationship Id="rId3" Type="http://schemas.openxmlformats.org/officeDocument/2006/relationships/hyperlink" Target="https://www.visualstudio.com/zh-tw/downloads/download-visual-studio-vs.aspx" TargetMode="External"/><Relationship Id="rId2" Type="http://schemas.openxmlformats.org/officeDocument/2006/relationships/hyperlink" Target="https://azure.microsoft.com/en-us/free/" TargetMode="External"/><Relationship Id="rId1" Type="http://schemas.openxmlformats.org/officeDocument/2006/relationships/slideLayout" Target="../slideLayouts/slideLayout28.xml"/><Relationship Id="rId5" Type="http://schemas.openxmlformats.org/officeDocument/2006/relationships/hyperlink" Target="https://azure.microsoft.com/zh-tw/downloads/" TargetMode="External"/><Relationship Id="rId4" Type="http://schemas.openxmlformats.org/officeDocument/2006/relationships/hyperlink" Target="https://www.microsoft.com/en-us/download/details.aspx?id=50395" TargetMode="Externa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openxmlformats.org/officeDocument/2006/relationships/tags" Target="../tags/tag21.xml"/><Relationship Id="rId7" Type="http://schemas.openxmlformats.org/officeDocument/2006/relationships/slideLayout" Target="../slideLayouts/slideLayout129.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6.xml"/><Relationship Id="rId13" Type="http://schemas.openxmlformats.org/officeDocument/2006/relationships/image" Target="../media/image131.png"/><Relationship Id="rId3" Type="http://schemas.openxmlformats.org/officeDocument/2006/relationships/tags" Target="../tags/tag27.xml"/><Relationship Id="rId7" Type="http://schemas.openxmlformats.org/officeDocument/2006/relationships/slideLayout" Target="../slideLayouts/slideLayout129.xml"/><Relationship Id="rId12" Type="http://schemas.openxmlformats.org/officeDocument/2006/relationships/image" Target="../media/image130.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129.png"/><Relationship Id="rId5" Type="http://schemas.openxmlformats.org/officeDocument/2006/relationships/tags" Target="../tags/tag29.xml"/><Relationship Id="rId10" Type="http://schemas.openxmlformats.org/officeDocument/2006/relationships/image" Target="../media/image128.png"/><Relationship Id="rId4" Type="http://schemas.openxmlformats.org/officeDocument/2006/relationships/tags" Target="../tags/tag28.xml"/><Relationship Id="rId9" Type="http://schemas.openxmlformats.org/officeDocument/2006/relationships/image" Target="../media/image127.png"/></Relationships>
</file>

<file path=ppt/slides/_rels/slide22.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17.xml"/><Relationship Id="rId1" Type="http://schemas.openxmlformats.org/officeDocument/2006/relationships/slideLayout" Target="../slideLayouts/slideLayout120.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24.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emf"/><Relationship Id="rId18" Type="http://schemas.openxmlformats.org/officeDocument/2006/relationships/image" Target="../media/image147.png"/><Relationship Id="rId3" Type="http://schemas.openxmlformats.org/officeDocument/2006/relationships/image" Target="../media/image132.png"/><Relationship Id="rId21" Type="http://schemas.openxmlformats.org/officeDocument/2006/relationships/image" Target="../media/image150.png"/><Relationship Id="rId7" Type="http://schemas.openxmlformats.org/officeDocument/2006/relationships/image" Target="../media/image136.png"/><Relationship Id="rId12" Type="http://schemas.openxmlformats.org/officeDocument/2006/relationships/image" Target="../media/image141.png"/><Relationship Id="rId17" Type="http://schemas.openxmlformats.org/officeDocument/2006/relationships/image" Target="../media/image146.png"/><Relationship Id="rId2" Type="http://schemas.openxmlformats.org/officeDocument/2006/relationships/notesSlide" Target="../notesSlides/notesSlide18.xml"/><Relationship Id="rId16" Type="http://schemas.openxmlformats.org/officeDocument/2006/relationships/image" Target="../media/image145.png"/><Relationship Id="rId20" Type="http://schemas.openxmlformats.org/officeDocument/2006/relationships/image" Target="../media/image149.png"/><Relationship Id="rId1" Type="http://schemas.openxmlformats.org/officeDocument/2006/relationships/slideLayout" Target="../slideLayouts/slideLayout123.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44.png"/><Relationship Id="rId23" Type="http://schemas.openxmlformats.org/officeDocument/2006/relationships/image" Target="../media/image152.png"/><Relationship Id="rId10" Type="http://schemas.openxmlformats.org/officeDocument/2006/relationships/image" Target="../media/image139.emf"/><Relationship Id="rId19" Type="http://schemas.openxmlformats.org/officeDocument/2006/relationships/image" Target="../media/image148.png"/><Relationship Id="rId4" Type="http://schemas.openxmlformats.org/officeDocument/2006/relationships/image" Target="../media/image133.png"/><Relationship Id="rId9" Type="http://schemas.openxmlformats.org/officeDocument/2006/relationships/image" Target="../media/image138.emf"/><Relationship Id="rId14" Type="http://schemas.openxmlformats.org/officeDocument/2006/relationships/image" Target="../media/image143.emf"/><Relationship Id="rId22" Type="http://schemas.openxmlformats.org/officeDocument/2006/relationships/image" Target="../media/image151.png"/></Relationships>
</file>

<file path=ppt/slides/_rels/slide25.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19.xml"/><Relationship Id="rId1" Type="http://schemas.openxmlformats.org/officeDocument/2006/relationships/slideLayout" Target="../slideLayouts/slideLayout120.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26.png"/></Relationships>
</file>

<file path=ppt/slides/_rels/slide26.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3.png"/><Relationship Id="rId1" Type="http://schemas.openxmlformats.org/officeDocument/2006/relationships/slideLayout" Target="../slideLayouts/slideLayout271.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27.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20.xml"/><Relationship Id="rId1" Type="http://schemas.openxmlformats.org/officeDocument/2006/relationships/slideLayout" Target="../slideLayouts/slideLayout120.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3.xml"/></Relationships>
</file>

<file path=ppt/slides/_rels/slide29.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emf"/><Relationship Id="rId3" Type="http://schemas.openxmlformats.org/officeDocument/2006/relationships/slideLayout" Target="../slideLayouts/slideLayout123.xml"/><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emf"/><Relationship Id="rId2" Type="http://schemas.openxmlformats.org/officeDocument/2006/relationships/tags" Target="../tags/tag31.xml"/><Relationship Id="rId16" Type="http://schemas.openxmlformats.org/officeDocument/2006/relationships/image" Target="../media/image169.emf"/><Relationship Id="rId1" Type="http://schemas.openxmlformats.org/officeDocument/2006/relationships/vmlDrawing" Target="../drawings/vmlDrawing1.vml"/><Relationship Id="rId6" Type="http://schemas.openxmlformats.org/officeDocument/2006/relationships/image" Target="../media/image159.emf"/><Relationship Id="rId11" Type="http://schemas.openxmlformats.org/officeDocument/2006/relationships/image" Target="../media/image164.png"/><Relationship Id="rId5" Type="http://schemas.openxmlformats.org/officeDocument/2006/relationships/oleObject" Target="../embeddings/oleObject1.bin"/><Relationship Id="rId15" Type="http://schemas.openxmlformats.org/officeDocument/2006/relationships/image" Target="../media/image168.png"/><Relationship Id="rId10" Type="http://schemas.openxmlformats.org/officeDocument/2006/relationships/image" Target="../media/image163.png"/><Relationship Id="rId19" Type="http://schemas.openxmlformats.org/officeDocument/2006/relationships/image" Target="../media/image172.emf"/><Relationship Id="rId4" Type="http://schemas.openxmlformats.org/officeDocument/2006/relationships/notesSlide" Target="../notesSlides/notesSlide22.xml"/><Relationship Id="rId9" Type="http://schemas.openxmlformats.org/officeDocument/2006/relationships/image" Target="../media/image162.png"/><Relationship Id="rId14" Type="http://schemas.openxmlformats.org/officeDocument/2006/relationships/image" Target="../media/image167.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zure/azure-iot-sdks" TargetMode="External"/><Relationship Id="rId2" Type="http://schemas.openxmlformats.org/officeDocument/2006/relationships/hyperlink" Target="https://github.com/Azure-Samples/iot-hub-dotnet-uwp-remote-monitoring" TargetMode="External"/><Relationship Id="rId1" Type="http://schemas.openxmlformats.org/officeDocument/2006/relationships/slideLayout" Target="../slideLayouts/slideLayout28.xml"/><Relationship Id="rId6" Type="http://schemas.openxmlformats.org/officeDocument/2006/relationships/hyperlink" Target="https://github.com/michael-chi/Azure-IOTHub" TargetMode="External"/><Relationship Id="rId5" Type="http://schemas.openxmlformats.org/officeDocument/2006/relationships/hyperlink" Target="https://github.com/Azure/azure-iot-remote-monitoring" TargetMode="External"/><Relationship Id="rId4" Type="http://schemas.openxmlformats.org/officeDocument/2006/relationships/hyperlink" Target="https://github.com/Azure/azure-iot-predictive-maintenanc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3.xml"/><Relationship Id="rId1" Type="http://schemas.openxmlformats.org/officeDocument/2006/relationships/slideLayout" Target="../slideLayouts/slideLayout143.xml"/><Relationship Id="rId5" Type="http://schemas.openxmlformats.org/officeDocument/2006/relationships/image" Target="../media/image175.png"/><Relationship Id="rId4" Type="http://schemas.openxmlformats.org/officeDocument/2006/relationships/image" Target="../media/image174.png"/></Relationships>
</file>

<file path=ppt/slides/_rels/slide3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2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43.xml"/><Relationship Id="rId1" Type="http://schemas.openxmlformats.org/officeDocument/2006/relationships/tags" Target="../tags/tag3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43.xml"/><Relationship Id="rId1" Type="http://schemas.openxmlformats.org/officeDocument/2006/relationships/tags" Target="../tags/tag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43.xml"/><Relationship Id="rId1" Type="http://schemas.openxmlformats.org/officeDocument/2006/relationships/tags" Target="../tags/tag3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5.xml"/><Relationship Id="rId1" Type="http://schemas.openxmlformats.org/officeDocument/2006/relationships/tags" Target="../tags/tag35.xml"/><Relationship Id="rId4" Type="http://schemas.openxmlformats.org/officeDocument/2006/relationships/image" Target="../media/image177.png"/></Relationships>
</file>

<file path=ppt/slides/_rels/slide37.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notesSlide" Target="../notesSlides/notesSlide27.xml"/><Relationship Id="rId7" Type="http://schemas.openxmlformats.org/officeDocument/2006/relationships/image" Target="../media/image177.png"/><Relationship Id="rId2" Type="http://schemas.openxmlformats.org/officeDocument/2006/relationships/slideLayout" Target="../slideLayouts/slideLayout135.xml"/><Relationship Id="rId1" Type="http://schemas.openxmlformats.org/officeDocument/2006/relationships/tags" Target="../tags/tag36.xml"/><Relationship Id="rId6" Type="http://schemas.openxmlformats.org/officeDocument/2006/relationships/image" Target="../media/image161.png"/><Relationship Id="rId5" Type="http://schemas.openxmlformats.org/officeDocument/2006/relationships/image" Target="../media/image178.png"/><Relationship Id="rId4" Type="http://schemas.openxmlformats.org/officeDocument/2006/relationships/image" Target="../media/image162.png"/></Relationships>
</file>

<file path=ppt/slides/_rels/slide3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4.xml.rels><?xml version="1.0" encoding="UTF-8" standalone="yes"?>
<Relationships xmlns="http://schemas.openxmlformats.org/package/2006/relationships"><Relationship Id="rId3" Type="http://schemas.openxmlformats.org/officeDocument/2006/relationships/hyperlink" Target="https://channel9.msdn.com/Series/Microsoft-Azure-Quickstart" TargetMode="External"/><Relationship Id="rId2" Type="http://schemas.openxmlformats.org/officeDocument/2006/relationships/hyperlink" Target="https://azure.microsoft.com/zh-cn/" TargetMode="External"/><Relationship Id="rId1" Type="http://schemas.openxmlformats.org/officeDocument/2006/relationships/slideLayout" Target="../slideLayouts/slideLayout28.xml"/><Relationship Id="rId4" Type="http://schemas.openxmlformats.org/officeDocument/2006/relationships/hyperlink" Target="https://azure.microsoft.com/zh-tw/blo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28.xml"/><Relationship Id="rId1" Type="http://schemas.openxmlformats.org/officeDocument/2006/relationships/slideLayout" Target="../slideLayouts/slideLayout120.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26.png"/></Relationships>
</file>

<file path=ppt/slides/_rels/slide4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22.xml"/></Relationships>
</file>

<file path=ppt/slides/_rels/slide5.xml.rels><?xml version="1.0" encoding="UTF-8" standalone="yes"?>
<Relationships xmlns="http://schemas.openxmlformats.org/package/2006/relationships"><Relationship Id="rId3" Type="http://schemas.openxmlformats.org/officeDocument/2006/relationships/hyperlink" Target="https://azure.microsoft.com/zh-tw/updates/" TargetMode="External"/><Relationship Id="rId2" Type="http://schemas.openxmlformats.org/officeDocument/2006/relationships/hyperlink" Target="https://channel9.msdn.com/Azure" TargetMode="External"/><Relationship Id="rId1" Type="http://schemas.openxmlformats.org/officeDocument/2006/relationships/slideLayout" Target="../slideLayouts/slideLayout28.xml"/><Relationship Id="rId5" Type="http://schemas.openxmlformats.org/officeDocument/2006/relationships/hyperlink" Target="http://blog.michaelchi.net/" TargetMode="External"/><Relationship Id="rId4" Type="http://schemas.openxmlformats.org/officeDocument/2006/relationships/hyperlink" Target="https://dotblogs.com.tw/maduka/series/1?qq=Azur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9.xml"/></Relationships>
</file>

<file path=ppt/slides/_rels/slide8.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jpeg"/><Relationship Id="rId42" Type="http://schemas.openxmlformats.org/officeDocument/2006/relationships/image" Target="../media/image53.jpeg"/><Relationship Id="rId47" Type="http://schemas.openxmlformats.org/officeDocument/2006/relationships/image" Target="../media/image58.jpeg"/><Relationship Id="rId63" Type="http://schemas.openxmlformats.org/officeDocument/2006/relationships/image" Target="../media/image73.png"/><Relationship Id="rId68" Type="http://schemas.openxmlformats.org/officeDocument/2006/relationships/image" Target="../media/image78.jpeg"/><Relationship Id="rId84" Type="http://schemas.openxmlformats.org/officeDocument/2006/relationships/image" Target="../media/image93.png"/><Relationship Id="rId89" Type="http://schemas.openxmlformats.org/officeDocument/2006/relationships/image" Target="../media/image98.png"/><Relationship Id="rId16" Type="http://schemas.openxmlformats.org/officeDocument/2006/relationships/image" Target="../media/image28.png"/><Relationship Id="rId107" Type="http://schemas.openxmlformats.org/officeDocument/2006/relationships/image" Target="../media/image114.png"/><Relationship Id="rId11" Type="http://schemas.openxmlformats.org/officeDocument/2006/relationships/image" Target="../media/image23.jpeg"/><Relationship Id="rId32" Type="http://schemas.openxmlformats.org/officeDocument/2006/relationships/image" Target="../media/image44.jpeg"/><Relationship Id="rId37" Type="http://schemas.openxmlformats.org/officeDocument/2006/relationships/image" Target="../media/image48.png"/><Relationship Id="rId53" Type="http://schemas.openxmlformats.org/officeDocument/2006/relationships/image" Target="../media/image64.jpeg"/><Relationship Id="rId58" Type="http://schemas.openxmlformats.org/officeDocument/2006/relationships/image" Target="../media/image68.png"/><Relationship Id="rId74" Type="http://schemas.openxmlformats.org/officeDocument/2006/relationships/image" Target="../media/image84.jpeg"/><Relationship Id="rId79" Type="http://schemas.openxmlformats.org/officeDocument/2006/relationships/image" Target="../media/image88.png"/><Relationship Id="rId102" Type="http://schemas.openxmlformats.org/officeDocument/2006/relationships/image" Target="../media/image109.png"/><Relationship Id="rId5" Type="http://schemas.openxmlformats.org/officeDocument/2006/relationships/image" Target="../media/image17.jpeg"/><Relationship Id="rId90" Type="http://schemas.openxmlformats.org/officeDocument/2006/relationships/image" Target="../media/image99.png"/><Relationship Id="rId95" Type="http://schemas.openxmlformats.org/officeDocument/2006/relationships/image" Target="../media/image103.jpeg"/><Relationship Id="rId22" Type="http://schemas.openxmlformats.org/officeDocument/2006/relationships/image" Target="../media/image34.jpeg"/><Relationship Id="rId27" Type="http://schemas.openxmlformats.org/officeDocument/2006/relationships/image" Target="../media/image39.png"/><Relationship Id="rId43" Type="http://schemas.openxmlformats.org/officeDocument/2006/relationships/image" Target="../media/image54.png"/><Relationship Id="rId48" Type="http://schemas.openxmlformats.org/officeDocument/2006/relationships/image" Target="../media/image59.png"/><Relationship Id="rId64" Type="http://schemas.openxmlformats.org/officeDocument/2006/relationships/image" Target="../media/image74.png"/><Relationship Id="rId69" Type="http://schemas.openxmlformats.org/officeDocument/2006/relationships/image" Target="../media/image79.png"/><Relationship Id="rId80" Type="http://schemas.openxmlformats.org/officeDocument/2006/relationships/image" Target="../media/image89.png"/><Relationship Id="rId85" Type="http://schemas.openxmlformats.org/officeDocument/2006/relationships/image" Target="../media/image94.jpeg"/><Relationship Id="rId12" Type="http://schemas.openxmlformats.org/officeDocument/2006/relationships/image" Target="../media/image24.jpg"/><Relationship Id="rId17" Type="http://schemas.openxmlformats.org/officeDocument/2006/relationships/image" Target="../media/image29.jpeg"/><Relationship Id="rId33" Type="http://schemas.openxmlformats.org/officeDocument/2006/relationships/image" Target="../media/image45.png"/><Relationship Id="rId38" Type="http://schemas.openxmlformats.org/officeDocument/2006/relationships/image" Target="../media/image49.png"/><Relationship Id="rId59" Type="http://schemas.openxmlformats.org/officeDocument/2006/relationships/image" Target="../media/image69.png"/><Relationship Id="rId103" Type="http://schemas.openxmlformats.org/officeDocument/2006/relationships/image" Target="../media/image110.jpeg"/><Relationship Id="rId108" Type="http://schemas.openxmlformats.org/officeDocument/2006/relationships/image" Target="../media/image115.jpeg"/><Relationship Id="rId54" Type="http://schemas.openxmlformats.org/officeDocument/2006/relationships/image" Target="../media/image65.jpeg"/><Relationship Id="rId70" Type="http://schemas.openxmlformats.org/officeDocument/2006/relationships/image" Target="../media/image80.jpg"/><Relationship Id="rId75" Type="http://schemas.openxmlformats.org/officeDocument/2006/relationships/image" Target="../media/image85.png"/><Relationship Id="rId91" Type="http://schemas.openxmlformats.org/officeDocument/2006/relationships/image" Target="../media/image100.png"/><Relationship Id="rId96" Type="http://schemas.openxmlformats.org/officeDocument/2006/relationships/image" Target="../media/image104.png"/><Relationship Id="rId1" Type="http://schemas.openxmlformats.org/officeDocument/2006/relationships/slideLayout" Target="../slideLayouts/slideLayout129.xml"/><Relationship Id="rId6" Type="http://schemas.openxmlformats.org/officeDocument/2006/relationships/image" Target="../media/image18.jpeg"/><Relationship Id="rId15" Type="http://schemas.openxmlformats.org/officeDocument/2006/relationships/image" Target="../media/image27.jpeg"/><Relationship Id="rId23" Type="http://schemas.openxmlformats.org/officeDocument/2006/relationships/image" Target="../media/image35.png"/><Relationship Id="rId28" Type="http://schemas.openxmlformats.org/officeDocument/2006/relationships/image" Target="../media/image40.jpeg"/><Relationship Id="rId36" Type="http://schemas.openxmlformats.org/officeDocument/2006/relationships/image" Target="../media/image47.png"/><Relationship Id="rId49" Type="http://schemas.openxmlformats.org/officeDocument/2006/relationships/image" Target="../media/image60.png"/><Relationship Id="rId57" Type="http://schemas.microsoft.com/office/2007/relationships/hdphoto" Target="../media/hdphoto3.wdp"/><Relationship Id="rId106" Type="http://schemas.openxmlformats.org/officeDocument/2006/relationships/image" Target="../media/image113.jpeg"/><Relationship Id="rId10" Type="http://schemas.openxmlformats.org/officeDocument/2006/relationships/image" Target="../media/image22.png"/><Relationship Id="rId31" Type="http://schemas.openxmlformats.org/officeDocument/2006/relationships/image" Target="../media/image43.jpeg"/><Relationship Id="rId44" Type="http://schemas.openxmlformats.org/officeDocument/2006/relationships/image" Target="../media/image55.jpeg"/><Relationship Id="rId52" Type="http://schemas.openxmlformats.org/officeDocument/2006/relationships/image" Target="../media/image63.png"/><Relationship Id="rId60" Type="http://schemas.openxmlformats.org/officeDocument/2006/relationships/image" Target="../media/image70.jpeg"/><Relationship Id="rId65" Type="http://schemas.openxmlformats.org/officeDocument/2006/relationships/image" Target="../media/image75.jpeg"/><Relationship Id="rId73" Type="http://schemas.openxmlformats.org/officeDocument/2006/relationships/image" Target="../media/image83.png"/><Relationship Id="rId78" Type="http://schemas.microsoft.com/office/2007/relationships/hdphoto" Target="../media/hdphoto4.wdp"/><Relationship Id="rId81" Type="http://schemas.openxmlformats.org/officeDocument/2006/relationships/image" Target="../media/image90.jpeg"/><Relationship Id="rId86" Type="http://schemas.openxmlformats.org/officeDocument/2006/relationships/image" Target="../media/image95.jpeg"/><Relationship Id="rId94" Type="http://schemas.openxmlformats.org/officeDocument/2006/relationships/image" Target="../media/image102.jpeg"/><Relationship Id="rId99" Type="http://schemas.microsoft.com/office/2007/relationships/hdphoto" Target="../media/hdphoto6.wdp"/><Relationship Id="rId101" Type="http://schemas.openxmlformats.org/officeDocument/2006/relationships/image" Target="../media/image108.png"/><Relationship Id="rId4" Type="http://schemas.openxmlformats.org/officeDocument/2006/relationships/image" Target="../media/image16.jpeg"/><Relationship Id="rId9" Type="http://schemas.openxmlformats.org/officeDocument/2006/relationships/image" Target="../media/image21.png"/><Relationship Id="rId13" Type="http://schemas.openxmlformats.org/officeDocument/2006/relationships/image" Target="../media/image25.jpeg"/><Relationship Id="rId18" Type="http://schemas.openxmlformats.org/officeDocument/2006/relationships/image" Target="../media/image30.jpeg"/><Relationship Id="rId39" Type="http://schemas.openxmlformats.org/officeDocument/2006/relationships/image" Target="../media/image50.jpeg"/><Relationship Id="rId109" Type="http://schemas.openxmlformats.org/officeDocument/2006/relationships/image" Target="../media/image116.jpeg"/><Relationship Id="rId34" Type="http://schemas.microsoft.com/office/2007/relationships/hdphoto" Target="../media/hdphoto2.wdp"/><Relationship Id="rId50" Type="http://schemas.openxmlformats.org/officeDocument/2006/relationships/image" Target="../media/image61.png"/><Relationship Id="rId55" Type="http://schemas.openxmlformats.org/officeDocument/2006/relationships/image" Target="../media/image66.jpeg"/><Relationship Id="rId76" Type="http://schemas.openxmlformats.org/officeDocument/2006/relationships/image" Target="../media/image86.jpeg"/><Relationship Id="rId97" Type="http://schemas.openxmlformats.org/officeDocument/2006/relationships/image" Target="../media/image105.png"/><Relationship Id="rId104" Type="http://schemas.openxmlformats.org/officeDocument/2006/relationships/image" Target="../media/image111.png"/><Relationship Id="rId7" Type="http://schemas.openxmlformats.org/officeDocument/2006/relationships/image" Target="../media/image19.jpeg"/><Relationship Id="rId71" Type="http://schemas.openxmlformats.org/officeDocument/2006/relationships/image" Target="../media/image81.jpeg"/><Relationship Id="rId92" Type="http://schemas.openxmlformats.org/officeDocument/2006/relationships/image" Target="../media/image101.png"/><Relationship Id="rId2" Type="http://schemas.openxmlformats.org/officeDocument/2006/relationships/notesSlide" Target="../notesSlides/notesSlide4.xml"/><Relationship Id="rId29" Type="http://schemas.openxmlformats.org/officeDocument/2006/relationships/image" Target="../media/image41.png"/><Relationship Id="rId24" Type="http://schemas.openxmlformats.org/officeDocument/2006/relationships/image" Target="../media/image36.png"/><Relationship Id="rId40" Type="http://schemas.openxmlformats.org/officeDocument/2006/relationships/image" Target="../media/image51.png"/><Relationship Id="rId45" Type="http://schemas.openxmlformats.org/officeDocument/2006/relationships/image" Target="../media/image56.jpeg"/><Relationship Id="rId66" Type="http://schemas.openxmlformats.org/officeDocument/2006/relationships/image" Target="../media/image76.png"/><Relationship Id="rId87" Type="http://schemas.openxmlformats.org/officeDocument/2006/relationships/image" Target="../media/image96.png"/><Relationship Id="rId110" Type="http://schemas.openxmlformats.org/officeDocument/2006/relationships/image" Target="../media/image117.jpeg"/><Relationship Id="rId61" Type="http://schemas.openxmlformats.org/officeDocument/2006/relationships/image" Target="../media/image71.png"/><Relationship Id="rId82" Type="http://schemas.openxmlformats.org/officeDocument/2006/relationships/image" Target="../media/image91.jpeg"/><Relationship Id="rId19" Type="http://schemas.openxmlformats.org/officeDocument/2006/relationships/image" Target="../media/image31.jpeg"/><Relationship Id="rId14" Type="http://schemas.openxmlformats.org/officeDocument/2006/relationships/image" Target="../media/image26.png"/><Relationship Id="rId30" Type="http://schemas.openxmlformats.org/officeDocument/2006/relationships/image" Target="../media/image42.jpeg"/><Relationship Id="rId35" Type="http://schemas.openxmlformats.org/officeDocument/2006/relationships/image" Target="../media/image46.png"/><Relationship Id="rId56" Type="http://schemas.openxmlformats.org/officeDocument/2006/relationships/image" Target="../media/image67.png"/><Relationship Id="rId77" Type="http://schemas.openxmlformats.org/officeDocument/2006/relationships/image" Target="../media/image87.png"/><Relationship Id="rId100" Type="http://schemas.openxmlformats.org/officeDocument/2006/relationships/image" Target="../media/image107.jpeg"/><Relationship Id="rId105" Type="http://schemas.openxmlformats.org/officeDocument/2006/relationships/image" Target="../media/image112.jpeg"/><Relationship Id="rId8" Type="http://schemas.openxmlformats.org/officeDocument/2006/relationships/image" Target="../media/image20.png"/><Relationship Id="rId51" Type="http://schemas.openxmlformats.org/officeDocument/2006/relationships/image" Target="../media/image62.jpeg"/><Relationship Id="rId72" Type="http://schemas.openxmlformats.org/officeDocument/2006/relationships/image" Target="../media/image82.png"/><Relationship Id="rId93" Type="http://schemas.microsoft.com/office/2007/relationships/hdphoto" Target="../media/hdphoto5.wdp"/><Relationship Id="rId98" Type="http://schemas.openxmlformats.org/officeDocument/2006/relationships/image" Target="../media/image106.png"/><Relationship Id="rId3" Type="http://schemas.openxmlformats.org/officeDocument/2006/relationships/image" Target="../media/image15.jpeg"/><Relationship Id="rId25" Type="http://schemas.openxmlformats.org/officeDocument/2006/relationships/image" Target="../media/image37.png"/><Relationship Id="rId46" Type="http://schemas.openxmlformats.org/officeDocument/2006/relationships/image" Target="../media/image57.png"/><Relationship Id="rId67" Type="http://schemas.openxmlformats.org/officeDocument/2006/relationships/image" Target="../media/image77.jpeg"/><Relationship Id="rId20" Type="http://schemas.openxmlformats.org/officeDocument/2006/relationships/image" Target="../media/image32.jpeg"/><Relationship Id="rId41" Type="http://schemas.openxmlformats.org/officeDocument/2006/relationships/image" Target="../media/image52.png"/><Relationship Id="rId62" Type="http://schemas.openxmlformats.org/officeDocument/2006/relationships/image" Target="../media/image72.png"/><Relationship Id="rId83" Type="http://schemas.openxmlformats.org/officeDocument/2006/relationships/image" Target="../media/image92.png"/><Relationship Id="rId88" Type="http://schemas.openxmlformats.org/officeDocument/2006/relationships/image" Target="../media/image97.jpeg"/></Relationships>
</file>

<file path=ppt/slides/_rels/slide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5.xml"/><Relationship Id="rId1" Type="http://schemas.openxmlformats.org/officeDocument/2006/relationships/slideLayout" Target="../slideLayouts/slideLayout1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0337" y="2033588"/>
            <a:ext cx="10995605" cy="2566987"/>
          </a:xfrm>
        </p:spPr>
        <p:txBody>
          <a:bodyPr/>
          <a:lstStyle/>
          <a:p>
            <a:pPr defTabSz="932742" eaLnBrk="1" fontAlgn="auto" hangingPunct="1">
              <a:lnSpc>
                <a:spcPct val="100000"/>
              </a:lnSpc>
              <a:spcAft>
                <a:spcPts val="0"/>
              </a:spcAft>
              <a:defRPr/>
            </a:pPr>
            <a:r>
              <a:rPr sz="6600" dirty="0">
                <a:solidFill>
                  <a:srgbClr val="FFFFFF"/>
                </a:solidFill>
                <a:ea typeface="+mn-ea"/>
              </a:rPr>
              <a:t>Internet of Things</a:t>
            </a:r>
          </a:p>
        </p:txBody>
      </p:sp>
      <p:sp>
        <p:nvSpPr>
          <p:cNvPr id="60419" name="Text Placeholder 2"/>
          <p:cNvSpPr>
            <a:spLocks noGrp="1"/>
          </p:cNvSpPr>
          <p:nvPr>
            <p:ph type="body" sz="quarter" idx="4294967295"/>
          </p:nvPr>
        </p:nvSpPr>
        <p:spPr bwMode="auto">
          <a:xfrm>
            <a:off x="171450" y="5326063"/>
            <a:ext cx="3565525" cy="113261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bodyPr>
          <a:lstStyle/>
          <a:p>
            <a:pPr marL="0" indent="0" eaLnBrk="1" hangingPunct="1">
              <a:lnSpc>
                <a:spcPct val="100000"/>
              </a:lnSpc>
              <a:buFont typeface="Arial" panose="020B0604020202020204" pitchFamily="34" charset="0"/>
              <a:buNone/>
            </a:pPr>
            <a:r>
              <a:rPr lang="en-US" altLang="en-US" sz="2800" b="1" dirty="0">
                <a:solidFill>
                  <a:srgbClr val="FFFFFF"/>
                </a:solidFill>
              </a:rPr>
              <a:t>Michael Chi</a:t>
            </a:r>
          </a:p>
          <a:p>
            <a:pPr marL="0" indent="0" eaLnBrk="1" hangingPunct="1">
              <a:lnSpc>
                <a:spcPct val="100000"/>
              </a:lnSpc>
              <a:buFont typeface="Arial" panose="020B0604020202020204" pitchFamily="34" charset="0"/>
              <a:buNone/>
            </a:pPr>
            <a:r>
              <a:rPr lang="en-US" altLang="en-US" sz="2800" b="1">
                <a:solidFill>
                  <a:srgbClr val="FFFFFF"/>
                </a:solidFill>
              </a:rPr>
              <a:t>Technical Evangelist</a:t>
            </a:r>
            <a:endParaRPr lang="en-US" altLang="en-US" sz="2800" b="1" dirty="0">
              <a:solidFill>
                <a:srgbClr val="FFFFFF"/>
              </a:solidFill>
            </a:endParaRPr>
          </a:p>
        </p:txBody>
      </p:sp>
    </p:spTree>
    <p:extLst>
      <p:ext uri="{BB962C8B-B14F-4D97-AF65-F5344CB8AC3E}">
        <p14:creationId xmlns:p14="http://schemas.microsoft.com/office/powerpoint/2010/main" val="1351899951"/>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054" y="2626053"/>
            <a:ext cx="3286607" cy="2282987"/>
          </a:xfrm>
          <a:prstGeom prst="rect">
            <a:avLst/>
          </a:prstGeom>
        </p:spPr>
      </p:pic>
      <p:sp>
        <p:nvSpPr>
          <p:cNvPr id="13" name="TextBox 12"/>
          <p:cNvSpPr txBox="1"/>
          <p:nvPr/>
        </p:nvSpPr>
        <p:spPr>
          <a:xfrm>
            <a:off x="102297"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1970</a:t>
            </a:r>
          </a:p>
        </p:txBody>
      </p:sp>
      <p:sp>
        <p:nvSpPr>
          <p:cNvPr id="14" name="TextBox 13"/>
          <p:cNvSpPr txBox="1"/>
          <p:nvPr/>
        </p:nvSpPr>
        <p:spPr>
          <a:xfrm>
            <a:off x="894387"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1980</a:t>
            </a:r>
          </a:p>
        </p:txBody>
      </p:sp>
      <p:sp>
        <p:nvSpPr>
          <p:cNvPr id="15" name="TextBox 14"/>
          <p:cNvSpPr txBox="1"/>
          <p:nvPr/>
        </p:nvSpPr>
        <p:spPr>
          <a:xfrm>
            <a:off x="1686478"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1990</a:t>
            </a:r>
          </a:p>
        </p:txBody>
      </p:sp>
      <p:sp>
        <p:nvSpPr>
          <p:cNvPr id="16" name="TextBox 15"/>
          <p:cNvSpPr txBox="1"/>
          <p:nvPr/>
        </p:nvSpPr>
        <p:spPr>
          <a:xfrm>
            <a:off x="2478568"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2000</a:t>
            </a:r>
          </a:p>
        </p:txBody>
      </p:sp>
      <p:sp>
        <p:nvSpPr>
          <p:cNvPr id="17" name="TextBox 16"/>
          <p:cNvSpPr txBox="1"/>
          <p:nvPr/>
        </p:nvSpPr>
        <p:spPr>
          <a:xfrm>
            <a:off x="3270659"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2010</a:t>
            </a:r>
          </a:p>
        </p:txBody>
      </p:sp>
      <p:sp>
        <p:nvSpPr>
          <p:cNvPr id="18" name="TextBox 17"/>
          <p:cNvSpPr txBox="1"/>
          <p:nvPr/>
        </p:nvSpPr>
        <p:spPr>
          <a:xfrm>
            <a:off x="3531852" y="2760660"/>
            <a:ext cx="808171"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10,000,000,000</a:t>
            </a:r>
          </a:p>
        </p:txBody>
      </p:sp>
      <p:sp>
        <p:nvSpPr>
          <p:cNvPr id="19" name="TextBox 18"/>
          <p:cNvSpPr txBox="1"/>
          <p:nvPr/>
        </p:nvSpPr>
        <p:spPr>
          <a:xfrm>
            <a:off x="3531852" y="3017404"/>
            <a:ext cx="741336"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1,000,000,000</a:t>
            </a:r>
          </a:p>
        </p:txBody>
      </p:sp>
      <p:sp>
        <p:nvSpPr>
          <p:cNvPr id="20" name="TextBox 19"/>
          <p:cNvSpPr txBox="1"/>
          <p:nvPr/>
        </p:nvSpPr>
        <p:spPr>
          <a:xfrm>
            <a:off x="3531852" y="3297569"/>
            <a:ext cx="650173"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100,000,000</a:t>
            </a:r>
          </a:p>
        </p:txBody>
      </p:sp>
      <p:sp>
        <p:nvSpPr>
          <p:cNvPr id="21" name="TextBox 20"/>
          <p:cNvSpPr txBox="1"/>
          <p:nvPr/>
        </p:nvSpPr>
        <p:spPr>
          <a:xfrm>
            <a:off x="3532605" y="3579763"/>
            <a:ext cx="583337"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10,000,000</a:t>
            </a:r>
          </a:p>
        </p:txBody>
      </p:sp>
      <p:sp>
        <p:nvSpPr>
          <p:cNvPr id="22" name="TextBox 21"/>
          <p:cNvSpPr txBox="1"/>
          <p:nvPr/>
        </p:nvSpPr>
        <p:spPr>
          <a:xfrm>
            <a:off x="3531852" y="3860549"/>
            <a:ext cx="516503"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1,000,000</a:t>
            </a:r>
          </a:p>
        </p:txBody>
      </p:sp>
      <p:sp>
        <p:nvSpPr>
          <p:cNvPr id="23" name="TextBox 22"/>
          <p:cNvSpPr txBox="1"/>
          <p:nvPr/>
        </p:nvSpPr>
        <p:spPr>
          <a:xfrm>
            <a:off x="3531180" y="4139808"/>
            <a:ext cx="42533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100,000</a:t>
            </a:r>
          </a:p>
        </p:txBody>
      </p:sp>
      <p:sp>
        <p:nvSpPr>
          <p:cNvPr id="24" name="TextBox 23"/>
          <p:cNvSpPr txBox="1"/>
          <p:nvPr/>
        </p:nvSpPr>
        <p:spPr>
          <a:xfrm>
            <a:off x="3531180" y="4416440"/>
            <a:ext cx="358504"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10,000</a:t>
            </a:r>
          </a:p>
        </p:txBody>
      </p:sp>
      <p:sp>
        <p:nvSpPr>
          <p:cNvPr id="25" name="TextBox 24"/>
          <p:cNvSpPr txBox="1"/>
          <p:nvPr/>
        </p:nvSpPr>
        <p:spPr>
          <a:xfrm>
            <a:off x="3538747" y="4669700"/>
            <a:ext cx="29166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1,000</a:t>
            </a:r>
          </a:p>
        </p:txBody>
      </p:sp>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6659" y="3070480"/>
            <a:ext cx="3235759" cy="1793281"/>
          </a:xfrm>
          <a:prstGeom prst="rect">
            <a:avLst/>
          </a:prstGeom>
        </p:spPr>
      </p:pic>
      <p:sp>
        <p:nvSpPr>
          <p:cNvPr id="28" name="TextBox 27"/>
          <p:cNvSpPr txBox="1"/>
          <p:nvPr/>
        </p:nvSpPr>
        <p:spPr>
          <a:xfrm>
            <a:off x="3558828" y="2487733"/>
            <a:ext cx="627284" cy="160091"/>
          </a:xfrm>
          <a:prstGeom prst="rect">
            <a:avLst/>
          </a:prstGeom>
          <a:noFill/>
          <a:ln>
            <a:noFill/>
            <a:headEnd type="none" w="med" len="med"/>
            <a:tailEnd type="none" w="med" len="med"/>
          </a:ln>
        </p:spPr>
        <p:txBody>
          <a:bodyPr wrap="none" lIns="0" tIns="0" rIns="0" bIns="0" rtlCol="0">
            <a:spAutoFit/>
          </a:bodyPr>
          <a:lstStyle/>
          <a:p>
            <a:pPr defTabSz="932384"/>
            <a:r>
              <a:rPr lang="en-US" sz="1020" b="1" spc="-39" dirty="0">
                <a:solidFill>
                  <a:srgbClr val="404040">
                    <a:lumMod val="50000"/>
                  </a:srgbClr>
                </a:solidFill>
                <a:ea typeface="Segoe UI" pitchFamily="34" charset="0"/>
                <a:cs typeface="Segoe UI" pitchFamily="34" charset="0"/>
              </a:rPr>
              <a:t>Transistors</a:t>
            </a:r>
          </a:p>
        </p:txBody>
      </p:sp>
      <p:sp>
        <p:nvSpPr>
          <p:cNvPr id="29" name="TextBox 28"/>
          <p:cNvSpPr txBox="1"/>
          <p:nvPr/>
        </p:nvSpPr>
        <p:spPr>
          <a:xfrm>
            <a:off x="1027487" y="1821224"/>
            <a:ext cx="2024936" cy="376684"/>
          </a:xfrm>
          <a:prstGeom prst="rect">
            <a:avLst/>
          </a:prstGeom>
          <a:noFill/>
          <a:ln>
            <a:noFill/>
            <a:headEnd type="none" w="med" len="med"/>
            <a:tailEnd type="none" w="med" len="med"/>
          </a:ln>
        </p:spPr>
        <p:txBody>
          <a:bodyPr wrap="square" lIns="0" tIns="0" rIns="0" bIns="0" rtlCol="0">
            <a:spAutoFit/>
          </a:bodyPr>
          <a:lstStyle/>
          <a:p>
            <a:pPr defTabSz="932384"/>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Moore’s Law</a:t>
            </a:r>
          </a:p>
        </p:txBody>
      </p:sp>
      <p:sp>
        <p:nvSpPr>
          <p:cNvPr id="317" name="TextBox 316"/>
          <p:cNvSpPr txBox="1"/>
          <p:nvPr/>
        </p:nvSpPr>
        <p:spPr>
          <a:xfrm>
            <a:off x="5740559" y="1821216"/>
            <a:ext cx="1783318" cy="376684"/>
          </a:xfrm>
          <a:prstGeom prst="rect">
            <a:avLst/>
          </a:prstGeom>
          <a:noFill/>
          <a:ln>
            <a:noFill/>
            <a:headEnd type="none" w="med" len="med"/>
            <a:tailEnd type="none" w="med" len="med"/>
          </a:ln>
        </p:spPr>
        <p:txBody>
          <a:bodyPr wrap="square" lIns="0" tIns="0" rIns="0" bIns="0" rtlCol="0">
            <a:spAutoFit/>
          </a:bodyPr>
          <a:lstStyle/>
          <a:p>
            <a:pPr defTabSz="932384"/>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Metcalf‘s Law</a:t>
            </a:r>
          </a:p>
        </p:txBody>
      </p:sp>
      <p:pic>
        <p:nvPicPr>
          <p:cNvPr id="604" name="Picture 603"/>
          <p:cNvPicPr>
            <a:picLocks noChangeAspect="1"/>
          </p:cNvPicPr>
          <p:nvPr/>
        </p:nvPicPr>
        <p:blipFill>
          <a:blip r:embed="rId5"/>
          <a:stretch>
            <a:fillRect/>
          </a:stretch>
        </p:blipFill>
        <p:spPr>
          <a:xfrm>
            <a:off x="4804532" y="2824833"/>
            <a:ext cx="3984953" cy="1973904"/>
          </a:xfrm>
          <a:prstGeom prst="rect">
            <a:avLst/>
          </a:prstGeom>
        </p:spPr>
      </p:pic>
      <p:pic>
        <p:nvPicPr>
          <p:cNvPr id="603" name="Picture 602"/>
          <p:cNvPicPr>
            <a:picLocks noChangeAspect="1"/>
          </p:cNvPicPr>
          <p:nvPr/>
        </p:nvPicPr>
        <p:blipFill>
          <a:blip r:embed="rId6"/>
          <a:stretch>
            <a:fillRect/>
          </a:stretch>
        </p:blipFill>
        <p:spPr>
          <a:xfrm>
            <a:off x="4660346" y="2722503"/>
            <a:ext cx="4231348" cy="2232491"/>
          </a:xfrm>
          <a:prstGeom prst="rect">
            <a:avLst/>
          </a:prstGeom>
        </p:spPr>
      </p:pic>
      <p:sp>
        <p:nvSpPr>
          <p:cNvPr id="2" name="Title 1"/>
          <p:cNvSpPr>
            <a:spLocks noGrp="1"/>
          </p:cNvSpPr>
          <p:nvPr>
            <p:ph type="title"/>
          </p:nvPr>
        </p:nvSpPr>
        <p:spPr/>
        <p:txBody>
          <a:bodyPr/>
          <a:lstStyle/>
          <a:p>
            <a:r>
              <a:rPr lang="en-US" dirty="0"/>
              <a:t>Disruptive Forces</a:t>
            </a:r>
          </a:p>
        </p:txBody>
      </p:sp>
      <p:sp>
        <p:nvSpPr>
          <p:cNvPr id="26" name="TextBox 25"/>
          <p:cNvSpPr txBox="1"/>
          <p:nvPr/>
        </p:nvSpPr>
        <p:spPr>
          <a:xfrm>
            <a:off x="894388" y="5829213"/>
            <a:ext cx="11115050" cy="753369"/>
          </a:xfrm>
          <a:prstGeom prst="rect">
            <a:avLst/>
          </a:prstGeom>
          <a:noFill/>
          <a:ln>
            <a:noFill/>
            <a:headEnd type="none" w="med" len="med"/>
            <a:tailEnd type="none" w="med" len="med"/>
          </a:ln>
        </p:spPr>
        <p:txBody>
          <a:bodyPr wrap="square" lIns="0" tIns="0" rIns="0" bIns="0" rtlCol="0">
            <a:spAutoFit/>
          </a:bodyPr>
          <a:lstStyle/>
          <a:p>
            <a:pPr defTabSz="932384"/>
            <a:r>
              <a:rPr lang="en-US" sz="2400" spc="-39" dirty="0">
                <a:solidFill>
                  <a:srgbClr val="404040">
                    <a:lumMod val="50000"/>
                  </a:srgbClr>
                </a:solidFill>
                <a:latin typeface="Segoe Light" panose="020B0302040504020203" pitchFamily="34" charset="0"/>
                <a:ea typeface="Segoe UI" pitchFamily="34" charset="0"/>
                <a:cs typeface="Segoe UI" pitchFamily="34" charset="0"/>
              </a:rPr>
              <a:t>And more importantly: </a:t>
            </a:r>
          </a:p>
          <a:p>
            <a:pPr defTabSz="932384"/>
            <a:r>
              <a:rPr lang="en-US" sz="2400" spc="-39" dirty="0">
                <a:solidFill>
                  <a:srgbClr val="404040">
                    <a:lumMod val="50000"/>
                  </a:srgbClr>
                </a:solidFill>
                <a:latin typeface="Segoe Light" panose="020B0302040504020203" pitchFamily="34" charset="0"/>
                <a:ea typeface="Segoe UI" pitchFamily="34" charset="0"/>
                <a:cs typeface="Segoe UI" pitchFamily="34" charset="0"/>
              </a:rPr>
              <a:t>what can you do by combining and analyzing signals from all of these IoT devices?</a:t>
            </a:r>
          </a:p>
        </p:txBody>
      </p:sp>
      <p:sp>
        <p:nvSpPr>
          <p:cNvPr id="30" name="TextBox 29"/>
          <p:cNvSpPr txBox="1"/>
          <p:nvPr/>
        </p:nvSpPr>
        <p:spPr>
          <a:xfrm>
            <a:off x="9723767" y="1821209"/>
            <a:ext cx="1869408" cy="376684"/>
          </a:xfrm>
          <a:prstGeom prst="rect">
            <a:avLst/>
          </a:prstGeom>
          <a:noFill/>
          <a:ln>
            <a:noFill/>
            <a:headEnd type="none" w="med" len="med"/>
            <a:tailEnd type="none" w="med" len="med"/>
          </a:ln>
        </p:spPr>
        <p:txBody>
          <a:bodyPr wrap="square" lIns="0" tIns="0" rIns="0" bIns="0" rtlCol="0">
            <a:spAutoFit/>
          </a:bodyPr>
          <a:lstStyle/>
          <a:p>
            <a:pPr defTabSz="932384"/>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Koomey’s Law</a:t>
            </a:r>
          </a:p>
        </p:txBody>
      </p:sp>
      <p:pic>
        <p:nvPicPr>
          <p:cNvPr id="4" name="Picture 3"/>
          <p:cNvPicPr>
            <a:picLocks noChangeAspect="1"/>
          </p:cNvPicPr>
          <p:nvPr/>
        </p:nvPicPr>
        <p:blipFill>
          <a:blip r:embed="rId7"/>
          <a:stretch>
            <a:fillRect/>
          </a:stretch>
        </p:blipFill>
        <p:spPr>
          <a:xfrm>
            <a:off x="9723767" y="2635819"/>
            <a:ext cx="1855492" cy="2273221"/>
          </a:xfrm>
          <a:prstGeom prst="rect">
            <a:avLst/>
          </a:prstGeom>
        </p:spPr>
      </p:pic>
      <p:sp>
        <p:nvSpPr>
          <p:cNvPr id="41" name="TextBox 40"/>
          <p:cNvSpPr txBox="1"/>
          <p:nvPr/>
        </p:nvSpPr>
        <p:spPr>
          <a:xfrm>
            <a:off x="11669788" y="2837551"/>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1.E+14</a:t>
            </a:r>
          </a:p>
        </p:txBody>
      </p:sp>
      <p:sp>
        <p:nvSpPr>
          <p:cNvPr id="42" name="TextBox 41"/>
          <p:cNvSpPr txBox="1"/>
          <p:nvPr/>
        </p:nvSpPr>
        <p:spPr>
          <a:xfrm>
            <a:off x="11669788" y="3094294"/>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1.E+12</a:t>
            </a:r>
          </a:p>
        </p:txBody>
      </p:sp>
      <p:sp>
        <p:nvSpPr>
          <p:cNvPr id="43" name="TextBox 42"/>
          <p:cNvSpPr txBox="1"/>
          <p:nvPr/>
        </p:nvSpPr>
        <p:spPr>
          <a:xfrm>
            <a:off x="11669788" y="3374460"/>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1.E+10</a:t>
            </a:r>
          </a:p>
        </p:txBody>
      </p:sp>
      <p:sp>
        <p:nvSpPr>
          <p:cNvPr id="44" name="TextBox 43"/>
          <p:cNvSpPr txBox="1"/>
          <p:nvPr/>
        </p:nvSpPr>
        <p:spPr>
          <a:xfrm>
            <a:off x="11670541" y="3656654"/>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1.E+08</a:t>
            </a:r>
          </a:p>
        </p:txBody>
      </p:sp>
      <p:sp>
        <p:nvSpPr>
          <p:cNvPr id="45" name="TextBox 44"/>
          <p:cNvSpPr txBox="1"/>
          <p:nvPr/>
        </p:nvSpPr>
        <p:spPr>
          <a:xfrm>
            <a:off x="11669788" y="3937440"/>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1.E+06</a:t>
            </a:r>
          </a:p>
        </p:txBody>
      </p:sp>
      <p:sp>
        <p:nvSpPr>
          <p:cNvPr id="46" name="TextBox 45"/>
          <p:cNvSpPr txBox="1"/>
          <p:nvPr/>
        </p:nvSpPr>
        <p:spPr>
          <a:xfrm>
            <a:off x="11669116" y="4216698"/>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1.E+04</a:t>
            </a:r>
          </a:p>
        </p:txBody>
      </p:sp>
      <p:sp>
        <p:nvSpPr>
          <p:cNvPr id="47" name="TextBox 46"/>
          <p:cNvSpPr txBox="1"/>
          <p:nvPr/>
        </p:nvSpPr>
        <p:spPr>
          <a:xfrm>
            <a:off x="11669116" y="4493331"/>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1.E+02</a:t>
            </a:r>
          </a:p>
        </p:txBody>
      </p:sp>
      <p:sp>
        <p:nvSpPr>
          <p:cNvPr id="48" name="TextBox 47"/>
          <p:cNvSpPr txBox="1"/>
          <p:nvPr/>
        </p:nvSpPr>
        <p:spPr>
          <a:xfrm>
            <a:off x="11676683" y="4746590"/>
            <a:ext cx="373219" cy="160091"/>
          </a:xfrm>
          <a:prstGeom prst="rect">
            <a:avLst/>
          </a:prstGeom>
          <a:noFill/>
          <a:ln>
            <a:noFill/>
            <a:headEnd type="none" w="med" len="med"/>
            <a:tailEnd type="none" w="med" len="med"/>
          </a:ln>
        </p:spPr>
        <p:txBody>
          <a:bodyPr wrap="non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1.E+00</a:t>
            </a:r>
          </a:p>
        </p:txBody>
      </p:sp>
      <p:sp>
        <p:nvSpPr>
          <p:cNvPr id="49" name="TextBox 48"/>
          <p:cNvSpPr txBox="1"/>
          <p:nvPr/>
        </p:nvSpPr>
        <p:spPr>
          <a:xfrm>
            <a:off x="11644018" y="2414569"/>
            <a:ext cx="857415" cy="320182"/>
          </a:xfrm>
          <a:prstGeom prst="rect">
            <a:avLst/>
          </a:prstGeom>
          <a:noFill/>
          <a:ln>
            <a:noFill/>
            <a:headEnd type="none" w="med" len="med"/>
            <a:tailEnd type="none" w="med" len="med"/>
          </a:ln>
        </p:spPr>
        <p:txBody>
          <a:bodyPr wrap="none" lIns="0" tIns="0" rIns="0" bIns="0" rtlCol="0">
            <a:spAutoFit/>
          </a:bodyPr>
          <a:lstStyle/>
          <a:p>
            <a:pPr defTabSz="932384"/>
            <a:r>
              <a:rPr lang="en-US" sz="1020" b="1" spc="-39" dirty="0">
                <a:solidFill>
                  <a:srgbClr val="404040">
                    <a:lumMod val="50000"/>
                  </a:srgbClr>
                </a:solidFill>
                <a:ea typeface="Segoe UI" pitchFamily="34" charset="0"/>
                <a:cs typeface="Segoe UI" pitchFamily="34" charset="0"/>
              </a:rPr>
              <a:t>Computations </a:t>
            </a:r>
          </a:p>
          <a:p>
            <a:pPr defTabSz="932384"/>
            <a:r>
              <a:rPr lang="en-US" sz="1020" b="1" spc="-39" dirty="0">
                <a:solidFill>
                  <a:srgbClr val="404040">
                    <a:lumMod val="50000"/>
                  </a:srgbClr>
                </a:solidFill>
                <a:ea typeface="Segoe UI" pitchFamily="34" charset="0"/>
                <a:cs typeface="Segoe UI" pitchFamily="34" charset="0"/>
              </a:rPr>
              <a:t>per KWh</a:t>
            </a:r>
          </a:p>
        </p:txBody>
      </p:sp>
      <p:sp>
        <p:nvSpPr>
          <p:cNvPr id="50" name="TextBox 49"/>
          <p:cNvSpPr txBox="1"/>
          <p:nvPr/>
        </p:nvSpPr>
        <p:spPr>
          <a:xfrm>
            <a:off x="9723767" y="4954993"/>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1940</a:t>
            </a:r>
          </a:p>
        </p:txBody>
      </p:sp>
      <p:sp>
        <p:nvSpPr>
          <p:cNvPr id="51" name="TextBox 50"/>
          <p:cNvSpPr txBox="1"/>
          <p:nvPr/>
        </p:nvSpPr>
        <p:spPr>
          <a:xfrm>
            <a:off x="11294541" y="4957441"/>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2010</a:t>
            </a:r>
          </a:p>
        </p:txBody>
      </p:sp>
      <p:sp>
        <p:nvSpPr>
          <p:cNvPr id="52" name="TextBox 51"/>
          <p:cNvSpPr txBox="1"/>
          <p:nvPr/>
        </p:nvSpPr>
        <p:spPr>
          <a:xfrm>
            <a:off x="10509154" y="4960550"/>
            <a:ext cx="266201" cy="160091"/>
          </a:xfrm>
          <a:prstGeom prst="rect">
            <a:avLst/>
          </a:prstGeom>
          <a:noFill/>
          <a:ln>
            <a:noFill/>
            <a:headEnd type="none" w="med" len="med"/>
            <a:tailEnd type="none" w="med" len="med"/>
          </a:ln>
        </p:spPr>
        <p:txBody>
          <a:bodyPr wrap="square" lIns="0" tIns="0" rIns="0" bIns="0" rtlCol="0">
            <a:spAutoFit/>
          </a:bodyPr>
          <a:lstStyle/>
          <a:p>
            <a:pPr defTabSz="932384"/>
            <a:r>
              <a:rPr lang="en-US" sz="1020" spc="-39" dirty="0">
                <a:solidFill>
                  <a:srgbClr val="404040">
                    <a:lumMod val="50000"/>
                  </a:srgbClr>
                </a:solidFill>
                <a:ea typeface="Segoe UI" pitchFamily="34" charset="0"/>
                <a:cs typeface="Segoe UI" pitchFamily="34" charset="0"/>
              </a:rPr>
              <a:t>1975</a:t>
            </a:r>
          </a:p>
        </p:txBody>
      </p:sp>
      <p:pic>
        <p:nvPicPr>
          <p:cNvPr id="53" name="Picture 5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23768" y="2743026"/>
            <a:ext cx="1804886" cy="2055711"/>
          </a:xfrm>
          <a:prstGeom prst="rect">
            <a:avLst/>
          </a:prstGeom>
        </p:spPr>
      </p:pic>
    </p:spTree>
    <p:extLst>
      <p:ext uri="{BB962C8B-B14F-4D97-AF65-F5344CB8AC3E}">
        <p14:creationId xmlns:p14="http://schemas.microsoft.com/office/powerpoint/2010/main" val="425859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1500"/>
                                        <p:tgtEl>
                                          <p:spTgt spid="27"/>
                                        </p:tgtEl>
                                      </p:cBhvr>
                                    </p:animEffect>
                                  </p:childTnLst>
                                </p:cTn>
                              </p:par>
                              <p:par>
                                <p:cTn id="8" presetID="14" presetClass="entr" presetSubtype="10" fill="hold" nodeType="withEffect">
                                  <p:stCondLst>
                                    <p:cond delay="0"/>
                                  </p:stCondLst>
                                  <p:childTnLst>
                                    <p:set>
                                      <p:cBhvr>
                                        <p:cTn id="9" dur="1" fill="hold">
                                          <p:stCondLst>
                                            <p:cond delay="0"/>
                                          </p:stCondLst>
                                        </p:cTn>
                                        <p:tgtEl>
                                          <p:spTgt spid="604"/>
                                        </p:tgtEl>
                                        <p:attrNameLst>
                                          <p:attrName>style.visibility</p:attrName>
                                        </p:attrNameLst>
                                      </p:cBhvr>
                                      <p:to>
                                        <p:strVal val="visible"/>
                                      </p:to>
                                    </p:set>
                                    <p:animEffect transition="in" filter="randombar(horizontal)">
                                      <p:cBhvr>
                                        <p:cTn id="10" dur="1500"/>
                                        <p:tgtEl>
                                          <p:spTgt spid="604"/>
                                        </p:tgtEl>
                                      </p:cBhvr>
                                    </p:animEffect>
                                  </p:childTnLst>
                                </p:cTn>
                              </p:par>
                              <p:par>
                                <p:cTn id="11" presetID="22" presetClass="entr" presetSubtype="4"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down)">
                                      <p:cBhvr>
                                        <p:cTn id="13" dur="1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p:cNvGrpSpPr/>
          <p:nvPr/>
        </p:nvGrpSpPr>
        <p:grpSpPr>
          <a:xfrm>
            <a:off x="10019836" y="2894324"/>
            <a:ext cx="1085696" cy="1085696"/>
            <a:chOff x="10020375" y="2894239"/>
            <a:chExt cx="1085850" cy="1085850"/>
          </a:xfrm>
        </p:grpSpPr>
        <p:sp>
          <p:nvSpPr>
            <p:cNvPr id="82" name="Oval 81"/>
            <p:cNvSpPr/>
            <p:nvPr/>
          </p:nvSpPr>
          <p:spPr>
            <a:xfrm>
              <a:off x="10020375" y="2894239"/>
              <a:ext cx="1085850" cy="108585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83" name="Group 82"/>
            <p:cNvGrpSpPr/>
            <p:nvPr/>
          </p:nvGrpSpPr>
          <p:grpSpPr>
            <a:xfrm>
              <a:off x="10359459" y="3222426"/>
              <a:ext cx="418861" cy="421246"/>
              <a:chOff x="10969809" y="2370994"/>
              <a:chExt cx="418861" cy="421246"/>
            </a:xfrm>
          </p:grpSpPr>
          <p:sp>
            <p:nvSpPr>
              <p:cNvPr id="84" name="Rectangle 83"/>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86"/>
                <a:endParaRPr lang="en-US" sz="1764" dirty="0">
                  <a:solidFill>
                    <a:srgbClr val="000000"/>
                  </a:solidFill>
                </a:endParaRPr>
              </a:p>
            </p:txBody>
          </p:sp>
        </p:grpSp>
      </p:grpSp>
      <p:grpSp>
        <p:nvGrpSpPr>
          <p:cNvPr id="89" name="Group 88"/>
          <p:cNvGrpSpPr/>
          <p:nvPr/>
        </p:nvGrpSpPr>
        <p:grpSpPr>
          <a:xfrm>
            <a:off x="8849838" y="2905209"/>
            <a:ext cx="1085696" cy="1085696"/>
            <a:chOff x="8850211" y="2905125"/>
            <a:chExt cx="1085850" cy="1085850"/>
          </a:xfrm>
        </p:grpSpPr>
        <p:sp>
          <p:nvSpPr>
            <p:cNvPr id="90" name="Oval 89"/>
            <p:cNvSpPr/>
            <p:nvPr/>
          </p:nvSpPr>
          <p:spPr>
            <a:xfrm>
              <a:off x="8850211" y="2905125"/>
              <a:ext cx="1085850" cy="1085850"/>
            </a:xfrm>
            <a:prstGeom prst="ellipse">
              <a:avLst/>
            </a:prstGeom>
            <a:solidFill>
              <a:srgbClr val="187A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91" name="Freeform 61"/>
            <p:cNvSpPr>
              <a:spLocks noChangeAspect="1"/>
            </p:cNvSpPr>
            <p:nvPr/>
          </p:nvSpPr>
          <p:spPr bwMode="auto">
            <a:xfrm>
              <a:off x="9120999" y="3255913"/>
              <a:ext cx="540167" cy="354272"/>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prstClr val="black"/>
                </a:solidFill>
              </a:endParaRPr>
            </a:p>
          </p:txBody>
        </p:sp>
      </p:grpSp>
      <p:grpSp>
        <p:nvGrpSpPr>
          <p:cNvPr id="92" name="Group 91"/>
          <p:cNvGrpSpPr/>
          <p:nvPr/>
        </p:nvGrpSpPr>
        <p:grpSpPr>
          <a:xfrm>
            <a:off x="7687646" y="2905209"/>
            <a:ext cx="1085696" cy="1085696"/>
            <a:chOff x="7687854" y="2905125"/>
            <a:chExt cx="1085850" cy="1085850"/>
          </a:xfrm>
        </p:grpSpPr>
        <p:sp>
          <p:nvSpPr>
            <p:cNvPr id="93" name="Oval 92"/>
            <p:cNvSpPr/>
            <p:nvPr/>
          </p:nvSpPr>
          <p:spPr>
            <a:xfrm>
              <a:off x="7687854" y="2905125"/>
              <a:ext cx="1085850" cy="1085850"/>
            </a:xfrm>
            <a:prstGeom prst="ellipse">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grpSp>
          <p:nvGrpSpPr>
            <p:cNvPr id="94" name="Group 93"/>
            <p:cNvGrpSpPr/>
            <p:nvPr/>
          </p:nvGrpSpPr>
          <p:grpSpPr>
            <a:xfrm>
              <a:off x="7934374" y="3170658"/>
              <a:ext cx="634010" cy="524782"/>
              <a:chOff x="12890500" y="-3265488"/>
              <a:chExt cx="3722688" cy="3081338"/>
            </a:xfrm>
            <a:solidFill>
              <a:schemeClr val="bg1"/>
            </a:solidFill>
          </p:grpSpPr>
          <p:sp>
            <p:nvSpPr>
              <p:cNvPr id="95"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96"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grpSp>
      <p:sp>
        <p:nvSpPr>
          <p:cNvPr id="5" name="Rectangle 4"/>
          <p:cNvSpPr/>
          <p:nvPr/>
        </p:nvSpPr>
        <p:spPr>
          <a:xfrm>
            <a:off x="7423108" y="2578231"/>
            <a:ext cx="3918301" cy="17178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53" name="Title 1"/>
          <p:cNvSpPr>
            <a:spLocks noGrp="1"/>
          </p:cNvSpPr>
          <p:nvPr>
            <p:ph type="title"/>
          </p:nvPr>
        </p:nvSpPr>
        <p:spPr>
          <a:xfrm>
            <a:off x="273478" y="521817"/>
            <a:ext cx="11887518" cy="914365"/>
          </a:xfrm>
        </p:spPr>
        <p:txBody>
          <a:bodyPr vert="horz" lIns="93260" tIns="46630" rIns="93260" bIns="46630" rtlCol="0" anchor="ctr">
            <a:noAutofit/>
          </a:bodyPr>
          <a:lstStyle/>
          <a:p>
            <a: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IoT Business Maturity Model</a:t>
            </a:r>
            <a:b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br>
            <a:r>
              <a:rPr lang="en-US" sz="36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1. Operational efficiency</a:t>
            </a:r>
            <a:br>
              <a:rPr lang="en-US" sz="4488" dirty="0">
                <a:solidFill>
                  <a:schemeClr val="bg2">
                    <a:lumMod val="50000"/>
                  </a:schemeClr>
                </a:solidFill>
                <a:latin typeface="Segoe UI Light" panose="020B0502040204020203" pitchFamily="34" charset="0"/>
                <a:cs typeface="Segoe UI Light" panose="020B0502040204020203" pitchFamily="34" charset="0"/>
              </a:rPr>
            </a:br>
            <a:endParaRPr lang="en-IN" sz="4488" dirty="0">
              <a:solidFill>
                <a:schemeClr val="bg2">
                  <a:lumMod val="50000"/>
                </a:schemeClr>
              </a:solidFill>
              <a:latin typeface="Segoe UI Light" panose="020B0502040204020203" pitchFamily="34" charset="0"/>
              <a:cs typeface="Segoe UI Light" panose="020B0502040204020203" pitchFamily="34" charset="0"/>
            </a:endParaRPr>
          </a:p>
        </p:txBody>
      </p:sp>
      <p:sp>
        <p:nvSpPr>
          <p:cNvPr id="30" name="Rectangle 29"/>
          <p:cNvSpPr/>
          <p:nvPr/>
        </p:nvSpPr>
        <p:spPr>
          <a:xfrm>
            <a:off x="4878636" y="4747021"/>
            <a:ext cx="7282360" cy="100012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lnSpc>
                <a:spcPct val="90000"/>
              </a:lnSpc>
            </a:pPr>
            <a:r>
              <a:rPr lang="en-US" sz="2000" dirty="0">
                <a:solidFill>
                  <a:prstClr val="white"/>
                </a:solidFill>
                <a:latin typeface="Segoe UI Light"/>
              </a:rPr>
              <a:t>Rules and alerting to improve operational efficiency</a:t>
            </a:r>
          </a:p>
        </p:txBody>
      </p:sp>
      <p:sp>
        <p:nvSpPr>
          <p:cNvPr id="27" name="Rectangle 26"/>
          <p:cNvSpPr/>
          <p:nvPr/>
        </p:nvSpPr>
        <p:spPr>
          <a:xfrm>
            <a:off x="4878636" y="3622078"/>
            <a:ext cx="7282360" cy="100012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lnSpc>
                <a:spcPct val="90000"/>
              </a:lnSpc>
            </a:pPr>
            <a:r>
              <a:rPr lang="en-US" sz="2000" dirty="0">
                <a:solidFill>
                  <a:prstClr val="white"/>
                </a:solidFill>
                <a:latin typeface="Segoe UI Light"/>
              </a:rPr>
              <a:t>Monitor and track device state, location and health</a:t>
            </a:r>
          </a:p>
        </p:txBody>
      </p:sp>
      <p:sp>
        <p:nvSpPr>
          <p:cNvPr id="3" name="Rectangle 2"/>
          <p:cNvSpPr/>
          <p:nvPr/>
        </p:nvSpPr>
        <p:spPr>
          <a:xfrm>
            <a:off x="4878636" y="2497135"/>
            <a:ext cx="7282360" cy="100012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lnSpc>
                <a:spcPct val="90000"/>
              </a:lnSpc>
            </a:pPr>
            <a:r>
              <a:rPr lang="en-US" sz="2000" dirty="0">
                <a:solidFill>
                  <a:prstClr val="white"/>
                </a:solidFill>
                <a:latin typeface="Segoe UI Light"/>
              </a:rPr>
              <a:t>Connect devices and monitor telemetry</a:t>
            </a:r>
          </a:p>
        </p:txBody>
      </p:sp>
      <p:sp>
        <p:nvSpPr>
          <p:cNvPr id="2" name="Oval 1"/>
          <p:cNvSpPr/>
          <p:nvPr/>
        </p:nvSpPr>
        <p:spPr>
          <a:xfrm>
            <a:off x="385589" y="1448091"/>
            <a:ext cx="5255896" cy="525589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0" name="Isosceles Triangle 60"/>
          <p:cNvSpPr/>
          <p:nvPr/>
        </p:nvSpPr>
        <p:spPr bwMode="auto">
          <a:xfrm rot="16200000">
            <a:off x="2054844" y="3236739"/>
            <a:ext cx="1935258" cy="1713605"/>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1960797" y="3874036"/>
            <a:ext cx="2123357" cy="422029"/>
          </a:xfrm>
          <a:prstGeom prst="rect">
            <a:avLst/>
          </a:prstGeom>
          <a:noFill/>
        </p:spPr>
        <p:txBody>
          <a:bodyPr lIns="182854" tIns="146283" rIns="182854" bIns="146283" anchor="ctr"/>
          <a:lstStyle/>
          <a:p>
            <a:pPr algn="ctr" defTabSz="932509">
              <a:lnSpc>
                <a:spcPct val="90000"/>
              </a:lnSpc>
              <a:defRPr/>
            </a:pPr>
            <a:r>
              <a:rPr lang="en-US" sz="2800" dirty="0">
                <a:solidFill>
                  <a:srgbClr val="000000"/>
                </a:solidFill>
                <a:latin typeface="Segoe UI Light"/>
                <a:ea typeface="MS PGothic" panose="020B0600070205080204" pitchFamily="34" charset="-128"/>
              </a:rPr>
              <a:t>Things</a:t>
            </a:r>
          </a:p>
        </p:txBody>
      </p:sp>
      <p:sp>
        <p:nvSpPr>
          <p:cNvPr id="13" name="Freeform 12"/>
          <p:cNvSpPr/>
          <p:nvPr/>
        </p:nvSpPr>
        <p:spPr bwMode="auto">
          <a:xfrm>
            <a:off x="536780" y="1602329"/>
            <a:ext cx="2425386" cy="3506352"/>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58863" y="1602329"/>
            <a:ext cx="4749307" cy="3506352"/>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58863" y="4477069"/>
            <a:ext cx="4527227" cy="2093604"/>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45"/>
          <p:cNvSpPr/>
          <p:nvPr/>
        </p:nvSpPr>
        <p:spPr bwMode="auto">
          <a:xfrm>
            <a:off x="755838" y="1602329"/>
            <a:ext cx="4748973" cy="3506352"/>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bg1">
              <a:lumMod val="85000"/>
            </a:schemeClr>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46"/>
          <p:cNvSpPr/>
          <p:nvPr/>
        </p:nvSpPr>
        <p:spPr bwMode="auto">
          <a:xfrm>
            <a:off x="756425" y="4477069"/>
            <a:ext cx="4526909" cy="2093604"/>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bg1">
              <a:lumMod val="85000"/>
            </a:schemeClr>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7" name="Group 96"/>
          <p:cNvGrpSpPr/>
          <p:nvPr/>
        </p:nvGrpSpPr>
        <p:grpSpPr>
          <a:xfrm>
            <a:off x="2561199" y="5477904"/>
            <a:ext cx="719448" cy="723544"/>
            <a:chOff x="10969809" y="2370994"/>
            <a:chExt cx="418861" cy="421246"/>
          </a:xfrm>
        </p:grpSpPr>
        <p:sp>
          <p:nvSpPr>
            <p:cNvPr id="98" name="Rectangle 97"/>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86"/>
              <a:endParaRPr lang="en-US" sz="1764" dirty="0">
                <a:solidFill>
                  <a:srgbClr val="000000"/>
                </a:solidFill>
              </a:endParaRPr>
            </a:p>
          </p:txBody>
        </p:sp>
      </p:grpSp>
      <p:sp>
        <p:nvSpPr>
          <p:cNvPr id="103" name="Freeform 61"/>
          <p:cNvSpPr>
            <a:spLocks noChangeAspect="1"/>
          </p:cNvSpPr>
          <p:nvPr/>
        </p:nvSpPr>
        <p:spPr bwMode="auto">
          <a:xfrm>
            <a:off x="4156797" y="2861500"/>
            <a:ext cx="894340" cy="58655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prstClr val="black"/>
              </a:solidFill>
            </a:endParaRPr>
          </a:p>
        </p:txBody>
      </p:sp>
      <p:grpSp>
        <p:nvGrpSpPr>
          <p:cNvPr id="104" name="Group 103"/>
          <p:cNvGrpSpPr/>
          <p:nvPr/>
        </p:nvGrpSpPr>
        <p:grpSpPr>
          <a:xfrm>
            <a:off x="1050965" y="2728795"/>
            <a:ext cx="959548" cy="794236"/>
            <a:chOff x="12890500" y="-3265488"/>
            <a:chExt cx="3722688" cy="3081338"/>
          </a:xfrm>
          <a:solidFill>
            <a:schemeClr val="bg1"/>
          </a:solidFill>
        </p:grpSpPr>
        <p:sp>
          <p:nvSpPr>
            <p:cNvPr id="105"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106"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spTree>
    <p:extLst>
      <p:ext uri="{BB962C8B-B14F-4D97-AF65-F5344CB8AC3E}">
        <p14:creationId xmlns:p14="http://schemas.microsoft.com/office/powerpoint/2010/main" val="311886543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43477E-6 -4.13981E-6 L -0.53893 -0.04448 " pathEditMode="relative" rAng="0" ptsTypes="AA">
                                      <p:cBhvr>
                                        <p:cTn id="6" dur="1000" fill="hold"/>
                                        <p:tgtEl>
                                          <p:spTgt spid="92"/>
                                        </p:tgtEl>
                                        <p:attrNameLst>
                                          <p:attrName>ppt_x</p:attrName>
                                          <p:attrName>ppt_y</p:attrName>
                                        </p:attrNameLst>
                                      </p:cBhvr>
                                      <p:rCtr x="-26947" y="-2224"/>
                                    </p:animMotion>
                                  </p:childTnLst>
                                </p:cTn>
                              </p:par>
                              <p:par>
                                <p:cTn id="7" presetID="10" presetClass="exit" presetSubtype="0" fill="hold" nodeType="withEffect">
                                  <p:stCondLst>
                                    <p:cond delay="500"/>
                                  </p:stCondLst>
                                  <p:childTnLst>
                                    <p:animEffect transition="out" filter="fade">
                                      <p:cBhvr>
                                        <p:cTn id="8" dur="500"/>
                                        <p:tgtEl>
                                          <p:spTgt spid="92"/>
                                        </p:tgtEl>
                                      </p:cBhvr>
                                    </p:animEffect>
                                    <p:set>
                                      <p:cBhvr>
                                        <p:cTn id="9" dur="1" fill="hold">
                                          <p:stCondLst>
                                            <p:cond delay="499"/>
                                          </p:stCondLst>
                                        </p:cTn>
                                        <p:tgtEl>
                                          <p:spTgt spid="92"/>
                                        </p:tgtEl>
                                        <p:attrNameLst>
                                          <p:attrName>style.visibility</p:attrName>
                                        </p:attrNameLst>
                                      </p:cBhvr>
                                      <p:to>
                                        <p:strVal val="hidden"/>
                                      </p:to>
                                    </p:set>
                                  </p:childTnLst>
                                </p:cTn>
                              </p:par>
                              <p:par>
                                <p:cTn id="10" presetID="10" presetClass="entr" presetSubtype="0" fill="hold" grpId="0" nodeType="withEffect">
                                  <p:stCondLst>
                                    <p:cond delay="7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750"/>
                                  </p:stCondLst>
                                  <p:childTnLst>
                                    <p:set>
                                      <p:cBhvr>
                                        <p:cTn id="14" dur="1" fill="hold">
                                          <p:stCondLst>
                                            <p:cond delay="0"/>
                                          </p:stCondLst>
                                        </p:cTn>
                                        <p:tgtEl>
                                          <p:spTgt spid="104"/>
                                        </p:tgtEl>
                                        <p:attrNameLst>
                                          <p:attrName>style.visibility</p:attrName>
                                        </p:attrNameLst>
                                      </p:cBhvr>
                                      <p:to>
                                        <p:strVal val="visible"/>
                                      </p:to>
                                    </p:set>
                                    <p:animEffect transition="in" filter="fade">
                                      <p:cBhvr>
                                        <p:cTn id="15" dur="500"/>
                                        <p:tgtEl>
                                          <p:spTgt spid="104"/>
                                        </p:tgtEl>
                                      </p:cBhvr>
                                    </p:animEffect>
                                  </p:childTnLst>
                                </p:cTn>
                              </p:par>
                              <p:par>
                                <p:cTn id="16" presetID="42" presetClass="path" presetSubtype="0" accel="50000" decel="50000" fill="hold" nodeType="withEffect">
                                  <p:stCondLst>
                                    <p:cond delay="750"/>
                                  </p:stCondLst>
                                  <p:childTnLst>
                                    <p:animMotion origin="layout" path="M 2.5785E-6 -4.13981E-6 L -0.38512 -0.03767 " pathEditMode="relative" rAng="0" ptsTypes="AA">
                                      <p:cBhvr>
                                        <p:cTn id="17" dur="1000" fill="hold"/>
                                        <p:tgtEl>
                                          <p:spTgt spid="89"/>
                                        </p:tgtEl>
                                        <p:attrNameLst>
                                          <p:attrName>ppt_x</p:attrName>
                                          <p:attrName>ppt_y</p:attrName>
                                        </p:attrNameLst>
                                      </p:cBhvr>
                                      <p:rCtr x="-19262" y="-1884"/>
                                    </p:animMotion>
                                  </p:childTnLst>
                                </p:cTn>
                              </p:par>
                              <p:par>
                                <p:cTn id="18" presetID="10" presetClass="exit" presetSubtype="0" fill="hold" nodeType="withEffect">
                                  <p:stCondLst>
                                    <p:cond delay="1250"/>
                                  </p:stCondLst>
                                  <p:childTnLst>
                                    <p:animEffect transition="out" filter="fade">
                                      <p:cBhvr>
                                        <p:cTn id="19" dur="500"/>
                                        <p:tgtEl>
                                          <p:spTgt spid="89"/>
                                        </p:tgtEl>
                                      </p:cBhvr>
                                    </p:animEffect>
                                    <p:set>
                                      <p:cBhvr>
                                        <p:cTn id="20" dur="1" fill="hold">
                                          <p:stCondLst>
                                            <p:cond delay="499"/>
                                          </p:stCondLst>
                                        </p:cTn>
                                        <p:tgtEl>
                                          <p:spTgt spid="89"/>
                                        </p:tgtEl>
                                        <p:attrNameLst>
                                          <p:attrName>style.visibility</p:attrName>
                                        </p:attrNameLst>
                                      </p:cBhvr>
                                      <p:to>
                                        <p:strVal val="hidden"/>
                                      </p:to>
                                    </p:set>
                                  </p:childTnLst>
                                </p:cTn>
                              </p:par>
                              <p:par>
                                <p:cTn id="21" presetID="10" presetClass="entr" presetSubtype="0" fill="hold" grpId="0" nodeType="withEffect">
                                  <p:stCondLst>
                                    <p:cond delay="1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103"/>
                                        </p:tgtEl>
                                        <p:attrNameLst>
                                          <p:attrName>style.visibility</p:attrName>
                                        </p:attrNameLst>
                                      </p:cBhvr>
                                      <p:to>
                                        <p:strVal val="visible"/>
                                      </p:to>
                                    </p:set>
                                    <p:animEffect transition="in" filter="fade">
                                      <p:cBhvr>
                                        <p:cTn id="26" dur="500"/>
                                        <p:tgtEl>
                                          <p:spTgt spid="103"/>
                                        </p:tgtEl>
                                      </p:cBhvr>
                                    </p:animEffect>
                                  </p:childTnLst>
                                </p:cTn>
                              </p:par>
                              <p:par>
                                <p:cTn id="27" presetID="42" presetClass="path" presetSubtype="0" accel="50000" decel="50000" fill="hold" nodeType="withEffect">
                                  <p:stCondLst>
                                    <p:cond delay="1500"/>
                                  </p:stCondLst>
                                  <p:childTnLst>
                                    <p:animMotion origin="layout" path="M -4.52132E-6 4.60281E-6 L -0.61488 0.34929 " pathEditMode="relative" rAng="0" ptsTypes="AA">
                                      <p:cBhvr>
                                        <p:cTn id="28" dur="1000" fill="hold"/>
                                        <p:tgtEl>
                                          <p:spTgt spid="81"/>
                                        </p:tgtEl>
                                        <p:attrNameLst>
                                          <p:attrName>ppt_x</p:attrName>
                                          <p:attrName>ppt_y</p:attrName>
                                        </p:attrNameLst>
                                      </p:cBhvr>
                                      <p:rCtr x="-30751" y="17453"/>
                                    </p:animMotion>
                                  </p:childTnLst>
                                </p:cTn>
                              </p:par>
                              <p:par>
                                <p:cTn id="29" presetID="10" presetClass="exit" presetSubtype="0" fill="hold" nodeType="withEffect">
                                  <p:stCondLst>
                                    <p:cond delay="2000"/>
                                  </p:stCondLst>
                                  <p:childTnLst>
                                    <p:animEffect transition="out" filter="fade">
                                      <p:cBhvr>
                                        <p:cTn id="30" dur="500"/>
                                        <p:tgtEl>
                                          <p:spTgt spid="81"/>
                                        </p:tgtEl>
                                      </p:cBhvr>
                                    </p:animEffect>
                                    <p:set>
                                      <p:cBhvr>
                                        <p:cTn id="31" dur="1" fill="hold">
                                          <p:stCondLst>
                                            <p:cond delay="499"/>
                                          </p:stCondLst>
                                        </p:cTn>
                                        <p:tgtEl>
                                          <p:spTgt spid="81"/>
                                        </p:tgtEl>
                                        <p:attrNameLst>
                                          <p:attrName>style.visibility</p:attrName>
                                        </p:attrNameLst>
                                      </p:cBhvr>
                                      <p:to>
                                        <p:strVal val="hidden"/>
                                      </p:to>
                                    </p:set>
                                  </p:childTnLst>
                                </p:cTn>
                              </p:par>
                              <p:par>
                                <p:cTn id="32" presetID="10" presetClass="entr" presetSubtype="0" fill="hold" grpId="0" nodeType="withEffect">
                                  <p:stCondLst>
                                    <p:cond delay="225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2250"/>
                                  </p:stCondLst>
                                  <p:childTnLst>
                                    <p:set>
                                      <p:cBhvr>
                                        <p:cTn id="36" dur="1" fill="hold">
                                          <p:stCondLst>
                                            <p:cond delay="0"/>
                                          </p:stCondLst>
                                        </p:cTn>
                                        <p:tgtEl>
                                          <p:spTgt spid="97"/>
                                        </p:tgtEl>
                                        <p:attrNameLst>
                                          <p:attrName>style.visibility</p:attrName>
                                        </p:attrNameLst>
                                      </p:cBhvr>
                                      <p:to>
                                        <p:strVal val="visible"/>
                                      </p:to>
                                    </p:set>
                                    <p:animEffect transition="in" filter="fade">
                                      <p:cBhvr>
                                        <p:cTn id="37" dur="500"/>
                                        <p:tgtEl>
                                          <p:spTgt spid="97"/>
                                        </p:tgtEl>
                                      </p:cBhvr>
                                    </p:animEffect>
                                  </p:childTnLst>
                                </p:cTn>
                              </p:par>
                              <p:par>
                                <p:cTn id="38" presetID="10" presetClass="entr" presetSubtype="0" fill="hold" grpId="1" nodeType="withEffect">
                                  <p:stCondLst>
                                    <p:cond delay="275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childTnLst>
                                </p:cTn>
                              </p:par>
                              <p:par>
                                <p:cTn id="41" presetID="8" presetClass="emph" presetSubtype="0" decel="100000" fill="hold" grpId="0" nodeType="withEffect">
                                  <p:stCondLst>
                                    <p:cond delay="2250"/>
                                  </p:stCondLst>
                                  <p:childTnLst>
                                    <p:animRot by="43200000">
                                      <p:cBhvr>
                                        <p:cTn id="42" dur="1500" fill="hold"/>
                                        <p:tgtEl>
                                          <p:spTgt spid="10"/>
                                        </p:tgtEl>
                                        <p:attrNameLst>
                                          <p:attrName>r</p:attrName>
                                        </p:attrNameLst>
                                      </p:cBhvr>
                                    </p:animRot>
                                  </p:childTnLst>
                                </p:cTn>
                              </p:par>
                              <p:par>
                                <p:cTn id="43" presetID="10" presetClass="entr" presetSubtype="0" fill="hold" grpId="0" nodeType="withEffect">
                                  <p:stCondLst>
                                    <p:cond delay="350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par>
                          <p:cTn id="46" fill="hold">
                            <p:stCondLst>
                              <p:cond delay="4000"/>
                            </p:stCondLst>
                            <p:childTnLst>
                              <p:par>
                                <p:cTn id="47" presetID="10" presetClass="entr" presetSubtype="0" fill="hold" grpId="0" nodeType="after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par>
                          <p:cTn id="55" fill="hold">
                            <p:stCondLst>
                              <p:cond delay="4500"/>
                            </p:stCondLst>
                            <p:childTnLst>
                              <p:par>
                                <p:cTn id="56" presetID="2" presetClass="entr" presetSubtype="2" decel="100000" fill="hold" grpId="0" nodeType="afterEffect">
                                  <p:stCondLst>
                                    <p:cond delay="0"/>
                                  </p:stCondLst>
                                  <p:childTnLst>
                                    <p:set>
                                      <p:cBhvr>
                                        <p:cTn id="57" dur="1" fill="hold">
                                          <p:stCondLst>
                                            <p:cond delay="0"/>
                                          </p:stCondLst>
                                        </p:cTn>
                                        <p:tgtEl>
                                          <p:spTgt spid="3"/>
                                        </p:tgtEl>
                                        <p:attrNameLst>
                                          <p:attrName>style.visibility</p:attrName>
                                        </p:attrNameLst>
                                      </p:cBhvr>
                                      <p:to>
                                        <p:strVal val="visible"/>
                                      </p:to>
                                    </p:set>
                                    <p:anim calcmode="lin" valueType="num">
                                      <p:cBhvr additive="base">
                                        <p:cTn id="58" dur="1000" fill="hold"/>
                                        <p:tgtEl>
                                          <p:spTgt spid="3"/>
                                        </p:tgtEl>
                                        <p:attrNameLst>
                                          <p:attrName>ppt_x</p:attrName>
                                        </p:attrNameLst>
                                      </p:cBhvr>
                                      <p:tavLst>
                                        <p:tav tm="0">
                                          <p:val>
                                            <p:strVal val="1+#ppt_w/2"/>
                                          </p:val>
                                        </p:tav>
                                        <p:tav tm="100000">
                                          <p:val>
                                            <p:strVal val="#ppt_x"/>
                                          </p:val>
                                        </p:tav>
                                      </p:tavLst>
                                    </p:anim>
                                    <p:anim calcmode="lin" valueType="num">
                                      <p:cBhvr additive="base">
                                        <p:cTn id="59" dur="1000" fill="hold"/>
                                        <p:tgtEl>
                                          <p:spTgt spid="3"/>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25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1000" fill="hold"/>
                                        <p:tgtEl>
                                          <p:spTgt spid="27"/>
                                        </p:tgtEl>
                                        <p:attrNameLst>
                                          <p:attrName>ppt_x</p:attrName>
                                        </p:attrNameLst>
                                      </p:cBhvr>
                                      <p:tavLst>
                                        <p:tav tm="0">
                                          <p:val>
                                            <p:strVal val="1+#ppt_w/2"/>
                                          </p:val>
                                        </p:tav>
                                        <p:tav tm="100000">
                                          <p:val>
                                            <p:strVal val="#ppt_x"/>
                                          </p:val>
                                        </p:tav>
                                      </p:tavLst>
                                    </p:anim>
                                    <p:anim calcmode="lin" valueType="num">
                                      <p:cBhvr additive="base">
                                        <p:cTn id="63" dur="1000" fill="hold"/>
                                        <p:tgtEl>
                                          <p:spTgt spid="27"/>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50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1000" fill="hold"/>
                                        <p:tgtEl>
                                          <p:spTgt spid="30"/>
                                        </p:tgtEl>
                                        <p:attrNameLst>
                                          <p:attrName>ppt_x</p:attrName>
                                        </p:attrNameLst>
                                      </p:cBhvr>
                                      <p:tavLst>
                                        <p:tav tm="0">
                                          <p:val>
                                            <p:strVal val="1+#ppt_w/2"/>
                                          </p:val>
                                        </p:tav>
                                        <p:tav tm="100000">
                                          <p:val>
                                            <p:strVal val="#ppt_x"/>
                                          </p:val>
                                        </p:tav>
                                      </p:tavLst>
                                    </p:anim>
                                    <p:anim calcmode="lin" valueType="num">
                                      <p:cBhvr additive="base">
                                        <p:cTn id="67" dur="1000" fill="hold"/>
                                        <p:tgtEl>
                                          <p:spTgt spid="30"/>
                                        </p:tgtEl>
                                        <p:attrNameLst>
                                          <p:attrName>ppt_y</p:attrName>
                                        </p:attrNameLst>
                                      </p:cBhvr>
                                      <p:tavLst>
                                        <p:tav tm="0">
                                          <p:val>
                                            <p:strVal val="#ppt_y"/>
                                          </p:val>
                                        </p:tav>
                                        <p:tav tm="100000">
                                          <p:val>
                                            <p:strVal val="#ppt_y"/>
                                          </p:val>
                                        </p:tav>
                                      </p:tavLst>
                                    </p:anim>
                                  </p:childTnLst>
                                </p:cTn>
                              </p:par>
                            </p:childTnLst>
                          </p:cTn>
                        </p:par>
                        <p:par>
                          <p:cTn id="68" fill="hold">
                            <p:stCondLst>
                              <p:cond delay="6000"/>
                            </p:stCondLst>
                            <p:childTnLst>
                              <p:par>
                                <p:cTn id="69" presetID="1" presetClass="entr" presetSubtype="0" fill="hold" grpId="0" nodeType="after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animBg="1"/>
      <p:bldP spid="27" grpId="0" animBg="1"/>
      <p:bldP spid="3" grpId="0" animBg="1"/>
      <p:bldP spid="2" grpId="0" animBg="1"/>
      <p:bldP spid="10" grpId="0" animBg="1"/>
      <p:bldP spid="10" grpId="1" animBg="1"/>
      <p:bldP spid="11" grpId="0"/>
      <p:bldP spid="13" grpId="0" animBg="1"/>
      <p:bldP spid="15" grpId="0" animBg="1"/>
      <p:bldP spid="23" grpId="0" animBg="1"/>
      <p:bldP spid="46" grpId="0" animBg="1"/>
      <p:bldP spid="47" grpId="0" animBg="1"/>
      <p:bldP spid="10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878636" y="4747021"/>
            <a:ext cx="7282360" cy="100012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97">
              <a:lnSpc>
                <a:spcPct val="90000"/>
              </a:lnSpc>
            </a:pPr>
            <a:r>
              <a:rPr lang="en-US" sz="2000" dirty="0">
                <a:solidFill>
                  <a:prstClr val="white"/>
                </a:solidFill>
                <a:latin typeface="Calibri Light" panose="020F0302020204030204"/>
              </a:rPr>
              <a:t>Operationalize insights to improve things and processes in real time</a:t>
            </a:r>
          </a:p>
        </p:txBody>
      </p:sp>
      <p:sp>
        <p:nvSpPr>
          <p:cNvPr id="30" name="Rectangle 29"/>
          <p:cNvSpPr/>
          <p:nvPr/>
        </p:nvSpPr>
        <p:spPr>
          <a:xfrm>
            <a:off x="4878636" y="3622078"/>
            <a:ext cx="7282360" cy="100012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97">
              <a:lnSpc>
                <a:spcPct val="90000"/>
              </a:lnSpc>
            </a:pPr>
            <a:r>
              <a:rPr lang="en-US" sz="2000" dirty="0">
                <a:solidFill>
                  <a:prstClr val="white"/>
                </a:solidFill>
                <a:latin typeface="Calibri Light" panose="020F0302020204030204"/>
              </a:rPr>
              <a:t>Discover patterns in device data using predictive analytics</a:t>
            </a:r>
          </a:p>
        </p:txBody>
      </p:sp>
      <p:sp>
        <p:nvSpPr>
          <p:cNvPr id="31" name="Rectangle 30"/>
          <p:cNvSpPr/>
          <p:nvPr/>
        </p:nvSpPr>
        <p:spPr>
          <a:xfrm>
            <a:off x="4878636" y="2497135"/>
            <a:ext cx="7282360" cy="100012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97">
              <a:lnSpc>
                <a:spcPct val="90000"/>
              </a:lnSpc>
            </a:pPr>
            <a:r>
              <a:rPr lang="en-US" sz="2000" dirty="0">
                <a:solidFill>
                  <a:prstClr val="white"/>
                </a:solidFill>
                <a:latin typeface="Calibri Light" panose="020F0302020204030204"/>
              </a:rPr>
              <a:t>Analyze and visualize data from devices</a:t>
            </a:r>
          </a:p>
        </p:txBody>
      </p:sp>
      <p:sp>
        <p:nvSpPr>
          <p:cNvPr id="32" name="Oval 31"/>
          <p:cNvSpPr/>
          <p:nvPr/>
        </p:nvSpPr>
        <p:spPr>
          <a:xfrm>
            <a:off x="385589" y="1448091"/>
            <a:ext cx="5255896" cy="525589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en-US" dirty="0">
              <a:solidFill>
                <a:prstClr val="white"/>
              </a:solidFill>
            </a:endParaRPr>
          </a:p>
        </p:txBody>
      </p:sp>
      <p:sp>
        <p:nvSpPr>
          <p:cNvPr id="10" name="Isosceles Triangle 60"/>
          <p:cNvSpPr/>
          <p:nvPr/>
        </p:nvSpPr>
        <p:spPr bwMode="auto">
          <a:xfrm rot="16200000">
            <a:off x="2054844" y="3236739"/>
            <a:ext cx="1935258" cy="1713605"/>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solidFill>
                <a:prstClr val="white"/>
              </a:solidFill>
              <a:latin typeface="Calibri Light" panose="020F0302020204030204"/>
              <a:ea typeface="Segoe UI" pitchFamily="34" charset="0"/>
              <a:cs typeface="Segoe UI" pitchFamily="34" charset="0"/>
            </a:endParaRPr>
          </a:p>
        </p:txBody>
      </p:sp>
      <p:sp>
        <p:nvSpPr>
          <p:cNvPr id="11" name="TextBox 10"/>
          <p:cNvSpPr txBox="1"/>
          <p:nvPr/>
        </p:nvSpPr>
        <p:spPr>
          <a:xfrm>
            <a:off x="1960797" y="3874036"/>
            <a:ext cx="2123357" cy="422029"/>
          </a:xfrm>
          <a:prstGeom prst="rect">
            <a:avLst/>
          </a:prstGeom>
          <a:noFill/>
        </p:spPr>
        <p:txBody>
          <a:bodyPr lIns="182854" tIns="146283" rIns="182854" bIns="146283" anchor="ctr"/>
          <a:lstStyle/>
          <a:p>
            <a:pPr algn="ctr" defTabSz="932597">
              <a:lnSpc>
                <a:spcPct val="90000"/>
              </a:lnSpc>
              <a:defRPr/>
            </a:pPr>
            <a:r>
              <a:rPr lang="en-US" sz="2800" dirty="0">
                <a:solidFill>
                  <a:srgbClr val="44546A"/>
                </a:solidFill>
                <a:latin typeface="Calibri Light" panose="020F0302020204030204"/>
                <a:ea typeface="MS PGothic" panose="020B0600070205080204" pitchFamily="34" charset="-128"/>
              </a:rPr>
              <a:t>Things</a:t>
            </a:r>
          </a:p>
        </p:txBody>
      </p:sp>
      <p:sp>
        <p:nvSpPr>
          <p:cNvPr id="13" name="Freeform 12"/>
          <p:cNvSpPr/>
          <p:nvPr/>
        </p:nvSpPr>
        <p:spPr bwMode="auto">
          <a:xfrm>
            <a:off x="536780" y="1602329"/>
            <a:ext cx="2425386" cy="3506352"/>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58863" y="1602329"/>
            <a:ext cx="4749307" cy="3506352"/>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58863" y="4477069"/>
            <a:ext cx="4527227" cy="2093604"/>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2561199" y="5477904"/>
            <a:ext cx="719448" cy="723544"/>
            <a:chOff x="10969809" y="2370994"/>
            <a:chExt cx="418861" cy="421246"/>
          </a:xfrm>
        </p:grpSpPr>
        <p:sp>
          <p:nvSpPr>
            <p:cNvPr id="26" name="Rectangle 25"/>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86"/>
              <a:endParaRPr lang="en-US" sz="1764" dirty="0">
                <a:solidFill>
                  <a:srgbClr val="000000"/>
                </a:solidFill>
              </a:endParaRPr>
            </a:p>
          </p:txBody>
        </p:sp>
      </p:grpSp>
      <p:sp>
        <p:nvSpPr>
          <p:cNvPr id="35" name="Freeform 61"/>
          <p:cNvSpPr>
            <a:spLocks noChangeAspect="1"/>
          </p:cNvSpPr>
          <p:nvPr/>
        </p:nvSpPr>
        <p:spPr bwMode="auto">
          <a:xfrm>
            <a:off x="4156797" y="2861500"/>
            <a:ext cx="894340" cy="58655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prstClr val="black"/>
              </a:solidFill>
            </a:endParaRPr>
          </a:p>
        </p:txBody>
      </p:sp>
      <p:grpSp>
        <p:nvGrpSpPr>
          <p:cNvPr id="36" name="Group 35"/>
          <p:cNvGrpSpPr/>
          <p:nvPr/>
        </p:nvGrpSpPr>
        <p:grpSpPr>
          <a:xfrm>
            <a:off x="1050965" y="2728795"/>
            <a:ext cx="959548" cy="794236"/>
            <a:chOff x="12890500" y="-3265488"/>
            <a:chExt cx="3722688" cy="3081338"/>
          </a:xfrm>
          <a:solidFill>
            <a:schemeClr val="bg1"/>
          </a:solidFill>
        </p:grpSpPr>
        <p:sp>
          <p:nvSpPr>
            <p:cNvPr id="37"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prstClr val="black"/>
                </a:solidFill>
              </a:endParaRPr>
            </a:p>
          </p:txBody>
        </p:sp>
        <p:sp>
          <p:nvSpPr>
            <p:cNvPr id="38"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prstClr val="black"/>
                </a:solidFill>
              </a:endParaRPr>
            </a:p>
          </p:txBody>
        </p:sp>
      </p:grpSp>
      <p:sp>
        <p:nvSpPr>
          <p:cNvPr id="40" name="Title 1"/>
          <p:cNvSpPr>
            <a:spLocks noGrp="1"/>
          </p:cNvSpPr>
          <p:nvPr>
            <p:ph type="title"/>
          </p:nvPr>
        </p:nvSpPr>
        <p:spPr>
          <a:xfrm>
            <a:off x="273478" y="531993"/>
            <a:ext cx="11887518" cy="914365"/>
          </a:xfrm>
        </p:spPr>
        <p:txBody>
          <a:bodyPr vert="horz" lIns="93260" tIns="46630" rIns="93260" bIns="46630" rtlCol="0" anchor="ctr">
            <a:noAutofit/>
          </a:bodyPr>
          <a:lstStyle/>
          <a:p>
            <a: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IoT Business Maturity Model</a:t>
            </a:r>
            <a:b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br>
            <a:r>
              <a:rPr lang="en-US" sz="36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2. Business Intelligence</a:t>
            </a:r>
            <a:br>
              <a:rPr lang="en-US" sz="4488" dirty="0">
                <a:solidFill>
                  <a:schemeClr val="bg2">
                    <a:lumMod val="50000"/>
                  </a:schemeClr>
                </a:solidFill>
                <a:latin typeface="Segoe UI Light" panose="020B0502040204020203" pitchFamily="34" charset="0"/>
                <a:cs typeface="Segoe UI Light" panose="020B0502040204020203" pitchFamily="34" charset="0"/>
              </a:rPr>
            </a:br>
            <a:endParaRPr lang="en-IN" sz="4488" dirty="0">
              <a:solidFill>
                <a:schemeClr val="bg2">
                  <a:lumMod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3991114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1+#ppt_w/2"/>
                                          </p:val>
                                        </p:tav>
                                        <p:tav tm="100000">
                                          <p:val>
                                            <p:strVal val="#ppt_x"/>
                                          </p:val>
                                        </p:tav>
                                      </p:tavLst>
                                    </p:anim>
                                    <p:anim calcmode="lin" valueType="num">
                                      <p:cBhvr additive="base">
                                        <p:cTn id="8" dur="75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1+#ppt_w/2"/>
                                          </p:val>
                                        </p:tav>
                                        <p:tav tm="100000">
                                          <p:val>
                                            <p:strVal val="#ppt_x"/>
                                          </p:val>
                                        </p:tav>
                                      </p:tavLst>
                                    </p:anim>
                                    <p:anim calcmode="lin" valueType="num">
                                      <p:cBhvr additive="base">
                                        <p:cTn id="12" dur="75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750" fill="hold"/>
                                        <p:tgtEl>
                                          <p:spTgt spid="29"/>
                                        </p:tgtEl>
                                        <p:attrNameLst>
                                          <p:attrName>ppt_x</p:attrName>
                                        </p:attrNameLst>
                                      </p:cBhvr>
                                      <p:tavLst>
                                        <p:tav tm="0">
                                          <p:val>
                                            <p:strVal val="1+#ppt_w/2"/>
                                          </p:val>
                                        </p:tav>
                                        <p:tav tm="100000">
                                          <p:val>
                                            <p:strVal val="#ppt_x"/>
                                          </p:val>
                                        </p:tav>
                                      </p:tavLst>
                                    </p:anim>
                                    <p:anim calcmode="lin" valueType="num">
                                      <p:cBhvr additive="base">
                                        <p:cTn id="16" dur="75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2149285" y="316001"/>
            <a:ext cx="7955609" cy="6678524"/>
          </a:xfrm>
          <a:prstGeom prst="rect">
            <a:avLst/>
          </a:prstGeom>
        </p:spPr>
      </p:pic>
    </p:spTree>
    <p:extLst>
      <p:ext uri="{BB962C8B-B14F-4D97-AF65-F5344CB8AC3E}">
        <p14:creationId xmlns:p14="http://schemas.microsoft.com/office/powerpoint/2010/main" val="40304371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4878636" y="4747021"/>
            <a:ext cx="7282360" cy="10001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r>
              <a:rPr lang="en-US" sz="2000" dirty="0">
                <a:solidFill>
                  <a:prstClr val="white"/>
                </a:solidFill>
                <a:latin typeface="Segoe UI Light"/>
              </a:rPr>
              <a:t>New partnership opportunities</a:t>
            </a:r>
          </a:p>
        </p:txBody>
      </p:sp>
      <p:sp>
        <p:nvSpPr>
          <p:cNvPr id="29" name="Rectangle 28"/>
          <p:cNvSpPr/>
          <p:nvPr/>
        </p:nvSpPr>
        <p:spPr>
          <a:xfrm>
            <a:off x="4878636" y="3622078"/>
            <a:ext cx="7282360" cy="10001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r>
              <a:rPr lang="en-US" sz="2000" dirty="0">
                <a:solidFill>
                  <a:prstClr val="white"/>
                </a:solidFill>
                <a:latin typeface="Segoe UI Light"/>
              </a:rPr>
              <a:t>Expand into new adjacent businesses</a:t>
            </a:r>
          </a:p>
        </p:txBody>
      </p:sp>
      <p:sp>
        <p:nvSpPr>
          <p:cNvPr id="31" name="Rectangle 30"/>
          <p:cNvSpPr/>
          <p:nvPr/>
        </p:nvSpPr>
        <p:spPr>
          <a:xfrm>
            <a:off x="4878636" y="2497135"/>
            <a:ext cx="7282360" cy="10001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05697" rIns="457135" rtlCol="0" anchor="ctr"/>
          <a:lstStyle/>
          <a:p>
            <a:pPr defTabSz="932509"/>
            <a:r>
              <a:rPr lang="en-US" sz="2000" dirty="0">
                <a:solidFill>
                  <a:prstClr val="white"/>
                </a:solidFill>
                <a:latin typeface="Segoe UI Light"/>
              </a:rPr>
              <a:t>Combine IoT &amp; other data with advanced analytics to power new services and revenue streams</a:t>
            </a:r>
          </a:p>
        </p:txBody>
      </p:sp>
      <p:sp>
        <p:nvSpPr>
          <p:cNvPr id="32" name="Oval 31"/>
          <p:cNvSpPr/>
          <p:nvPr/>
        </p:nvSpPr>
        <p:spPr>
          <a:xfrm>
            <a:off x="385589" y="1448091"/>
            <a:ext cx="5255896" cy="525589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09"/>
            <a:endParaRPr lang="en-US" sz="1836" dirty="0">
              <a:solidFill>
                <a:prstClr val="white"/>
              </a:solidFill>
            </a:endParaRPr>
          </a:p>
        </p:txBody>
      </p:sp>
      <p:sp>
        <p:nvSpPr>
          <p:cNvPr id="10" name="Isosceles Triangle 60"/>
          <p:cNvSpPr/>
          <p:nvPr/>
        </p:nvSpPr>
        <p:spPr bwMode="auto">
          <a:xfrm rot="16200000">
            <a:off x="2054844" y="3236739"/>
            <a:ext cx="1935258" cy="1713605"/>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1960797" y="3874036"/>
            <a:ext cx="2123357" cy="422029"/>
          </a:xfrm>
          <a:prstGeom prst="rect">
            <a:avLst/>
          </a:prstGeom>
          <a:noFill/>
        </p:spPr>
        <p:txBody>
          <a:bodyPr lIns="182854" tIns="146283" rIns="182854" bIns="146283" anchor="ctr"/>
          <a:lstStyle/>
          <a:p>
            <a:pPr algn="ctr" defTabSz="932509">
              <a:lnSpc>
                <a:spcPct val="90000"/>
              </a:lnSpc>
              <a:defRPr/>
            </a:pPr>
            <a:r>
              <a:rPr lang="en-US" sz="2800" dirty="0">
                <a:solidFill>
                  <a:srgbClr val="000000"/>
                </a:solidFill>
                <a:latin typeface="Segoe UI Light"/>
                <a:ea typeface="MS PGothic" panose="020B0600070205080204" pitchFamily="34" charset="-128"/>
              </a:rPr>
              <a:t>Things</a:t>
            </a:r>
          </a:p>
        </p:txBody>
      </p:sp>
      <p:sp>
        <p:nvSpPr>
          <p:cNvPr id="13" name="Freeform 12"/>
          <p:cNvSpPr/>
          <p:nvPr/>
        </p:nvSpPr>
        <p:spPr bwMode="auto">
          <a:xfrm>
            <a:off x="536780" y="1602329"/>
            <a:ext cx="2425386" cy="3506352"/>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66461" y="1608290"/>
            <a:ext cx="4749307" cy="3506352"/>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58863" y="4477069"/>
            <a:ext cx="4527227" cy="2093604"/>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2561199" y="5477904"/>
            <a:ext cx="719448" cy="723544"/>
            <a:chOff x="10969809" y="2370994"/>
            <a:chExt cx="418861" cy="421246"/>
          </a:xfrm>
        </p:grpSpPr>
        <p:sp>
          <p:nvSpPr>
            <p:cNvPr id="26" name="Rectangle 25"/>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86"/>
              <a:endParaRPr lang="en-US" sz="1764" dirty="0">
                <a:solidFill>
                  <a:srgbClr val="000000"/>
                </a:solidFill>
              </a:endParaRPr>
            </a:p>
          </p:txBody>
        </p:sp>
      </p:grpSp>
      <p:sp>
        <p:nvSpPr>
          <p:cNvPr id="35" name="Freeform 61"/>
          <p:cNvSpPr>
            <a:spLocks noChangeAspect="1"/>
          </p:cNvSpPr>
          <p:nvPr/>
        </p:nvSpPr>
        <p:spPr bwMode="auto">
          <a:xfrm>
            <a:off x="4156797" y="2861500"/>
            <a:ext cx="894340" cy="58655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endParaRPr lang="en-US" sz="1764" dirty="0">
              <a:solidFill>
                <a:prstClr val="black"/>
              </a:solidFill>
            </a:endParaRPr>
          </a:p>
        </p:txBody>
      </p:sp>
      <p:grpSp>
        <p:nvGrpSpPr>
          <p:cNvPr id="36" name="Group 35"/>
          <p:cNvGrpSpPr/>
          <p:nvPr/>
        </p:nvGrpSpPr>
        <p:grpSpPr>
          <a:xfrm>
            <a:off x="1050965" y="2728795"/>
            <a:ext cx="959548" cy="794236"/>
            <a:chOff x="12890500" y="-3265488"/>
            <a:chExt cx="3722688" cy="3081338"/>
          </a:xfrm>
          <a:solidFill>
            <a:schemeClr val="bg1"/>
          </a:solidFill>
        </p:grpSpPr>
        <p:sp>
          <p:nvSpPr>
            <p:cNvPr id="37"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sp>
          <p:nvSpPr>
            <p:cNvPr id="38"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09"/>
              <a:endParaRPr lang="en-US" sz="1836" dirty="0">
                <a:solidFill>
                  <a:prstClr val="black"/>
                </a:solidFill>
              </a:endParaRPr>
            </a:p>
          </p:txBody>
        </p:sp>
      </p:grpSp>
      <p:sp>
        <p:nvSpPr>
          <p:cNvPr id="40" name="Title 1"/>
          <p:cNvSpPr>
            <a:spLocks noGrp="1"/>
          </p:cNvSpPr>
          <p:nvPr>
            <p:ph type="title"/>
          </p:nvPr>
        </p:nvSpPr>
        <p:spPr>
          <a:xfrm>
            <a:off x="273478" y="534973"/>
            <a:ext cx="11887518" cy="914365"/>
          </a:xfrm>
        </p:spPr>
        <p:txBody>
          <a:bodyPr vert="horz" lIns="93260" tIns="46630" rIns="93260" bIns="46630" rtlCol="0" anchor="ctr">
            <a:noAutofit/>
          </a:bodyPr>
          <a:lstStyle/>
          <a:p>
            <a: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IoT Business Maturity Model</a:t>
            </a:r>
            <a:br>
              <a:rPr lang="en-US" sz="48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br>
            <a:r>
              <a:rPr lang="en-US" sz="3600" spc="-102"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3. Business Transformation</a:t>
            </a:r>
            <a:br>
              <a:rPr lang="en-US" sz="4488" dirty="0">
                <a:solidFill>
                  <a:schemeClr val="bg2">
                    <a:lumMod val="50000"/>
                  </a:schemeClr>
                </a:solidFill>
                <a:latin typeface="Segoe UI Light" panose="020B0502040204020203" pitchFamily="34" charset="0"/>
                <a:cs typeface="Segoe UI Light" panose="020B0502040204020203" pitchFamily="34" charset="0"/>
              </a:rPr>
            </a:br>
            <a:endParaRPr lang="en-IN" sz="4488" dirty="0">
              <a:solidFill>
                <a:schemeClr val="bg2">
                  <a:lumMod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176126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1+#ppt_w/2"/>
                                          </p:val>
                                        </p:tav>
                                        <p:tav tm="100000">
                                          <p:val>
                                            <p:strVal val="#ppt_x"/>
                                          </p:val>
                                        </p:tav>
                                      </p:tavLst>
                                    </p:anim>
                                    <p:anim calcmode="lin" valueType="num">
                                      <p:cBhvr additive="base">
                                        <p:cTn id="8" dur="75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750" fill="hold"/>
                                        <p:tgtEl>
                                          <p:spTgt spid="29"/>
                                        </p:tgtEl>
                                        <p:attrNameLst>
                                          <p:attrName>ppt_x</p:attrName>
                                        </p:attrNameLst>
                                      </p:cBhvr>
                                      <p:tavLst>
                                        <p:tav tm="0">
                                          <p:val>
                                            <p:strVal val="1+#ppt_w/2"/>
                                          </p:val>
                                        </p:tav>
                                        <p:tav tm="100000">
                                          <p:val>
                                            <p:strVal val="#ppt_x"/>
                                          </p:val>
                                        </p:tav>
                                      </p:tavLst>
                                    </p:anim>
                                    <p:anim calcmode="lin" valueType="num">
                                      <p:cBhvr additive="base">
                                        <p:cTn id="12" dur="75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err="1"/>
              <a:t>IoT</a:t>
            </a:r>
            <a:r>
              <a:rPr lang="en-US" dirty="0"/>
              <a:t> Devices &amp; Cloud Patterns</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45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Cloud Based IoT Solutions</a:t>
            </a:r>
          </a:p>
        </p:txBody>
      </p:sp>
      <p:graphicFrame>
        <p:nvGraphicFramePr>
          <p:cNvPr id="5" name="Table 1"/>
          <p:cNvGraphicFramePr>
            <a:graphicFrameLocks noGrp="1"/>
          </p:cNvGraphicFramePr>
          <p:nvPr>
            <p:extLst/>
          </p:nvPr>
        </p:nvGraphicFramePr>
        <p:xfrm>
          <a:off x="6675438" y="2123903"/>
          <a:ext cx="5212292" cy="3931920"/>
        </p:xfrm>
        <a:graphic>
          <a:graphicData uri="http://schemas.openxmlformats.org/drawingml/2006/table">
            <a:tbl>
              <a:tblPr firstRow="1" bandRow="1">
                <a:tableStyleId>{5C22544A-7EE6-4342-B048-85BDC9FD1C3A}</a:tableStyleId>
              </a:tblPr>
              <a:tblGrid>
                <a:gridCol w="533399">
                  <a:extLst>
                    <a:ext uri="{9D8B030D-6E8A-4147-A177-3AD203B41FA5}">
                      <a16:colId xmlns:a16="http://schemas.microsoft.com/office/drawing/2014/main" val="20000"/>
                    </a:ext>
                  </a:extLst>
                </a:gridCol>
                <a:gridCol w="4678893">
                  <a:extLst>
                    <a:ext uri="{9D8B030D-6E8A-4147-A177-3AD203B41FA5}">
                      <a16:colId xmlns:a16="http://schemas.microsoft.com/office/drawing/2014/main" val="20001"/>
                    </a:ext>
                  </a:extLst>
                </a:gridCol>
              </a:tblGrid>
              <a:tr h="91440">
                <a:tc gridSpan="2">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0"/>
                  </a:ext>
                </a:extLst>
              </a:tr>
              <a:tr h="584552">
                <a:tc gridSpan="2">
                  <a:txBody>
                    <a:bodyPr/>
                    <a:lstStyle/>
                    <a:p>
                      <a:pPr marL="0" indent="0">
                        <a:buNone/>
                      </a:pPr>
                      <a:r>
                        <a:rPr lang="en-US" sz="3200" kern="1200" dirty="0">
                          <a:solidFill>
                            <a:schemeClr val="tx2"/>
                          </a:solidFill>
                          <a:latin typeface="+mj-lt"/>
                          <a:ea typeface="+mn-ea"/>
                          <a:cs typeface="+mn-cs"/>
                        </a:rPr>
                        <a:t>Three parts of an</a:t>
                      </a:r>
                      <a:r>
                        <a:rPr lang="en-US" sz="3200" kern="1200" baseline="0" dirty="0">
                          <a:solidFill>
                            <a:schemeClr val="tx2"/>
                          </a:solidFill>
                          <a:latin typeface="+mj-lt"/>
                          <a:ea typeface="+mn-ea"/>
                          <a:cs typeface="+mn-cs"/>
                        </a:rPr>
                        <a:t> </a:t>
                      </a:r>
                      <a:r>
                        <a:rPr lang="en-US" sz="3200" kern="1200" dirty="0">
                          <a:solidFill>
                            <a:schemeClr val="tx2"/>
                          </a:solidFill>
                          <a:latin typeface="+mj-lt"/>
                          <a:ea typeface="+mn-ea"/>
                          <a:cs typeface="+mn-cs"/>
                        </a:rPr>
                        <a:t>IoT solution</a:t>
                      </a:r>
                    </a:p>
                    <a:p>
                      <a:pPr marL="0" indent="0">
                        <a:buNone/>
                      </a:pPr>
                      <a:endParaRPr lang="en-US" sz="3200" kern="1200" dirty="0">
                        <a:solidFill>
                          <a:schemeClr val="tx2"/>
                        </a:solidFill>
                        <a:latin typeface="+mj-lt"/>
                        <a:ea typeface="+mn-ea"/>
                        <a:cs typeface="+mn-cs"/>
                      </a:endParaRPr>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1"/>
                  </a:ext>
                </a:extLst>
              </a:tr>
              <a:tr h="914400">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a:solidFill>
                            <a:schemeClr val="bg2"/>
                          </a:solidFill>
                        </a:rPr>
                        <a:t>1</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a:t>Device connectivity &amp; management</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914400">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a:solidFill>
                            <a:schemeClr val="bg2"/>
                          </a:solidFill>
                        </a:rPr>
                        <a:t>2</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a:t>Analytics &amp; operationalized insights</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914400">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2400" dirty="0">
                          <a:solidFill>
                            <a:schemeClr val="bg2"/>
                          </a:solidFill>
                        </a:rPr>
                        <a:t>3</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2400" dirty="0"/>
                        <a:t>Presentation &amp; business connectivity</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extLst/>
          </p:nvPr>
        </p:nvGraphicFramePr>
        <p:xfrm>
          <a:off x="884237" y="2125663"/>
          <a:ext cx="5212291" cy="3940703"/>
        </p:xfrm>
        <a:graphic>
          <a:graphicData uri="http://schemas.openxmlformats.org/drawingml/2006/table">
            <a:tbl>
              <a:tblPr firstRow="1" bandRow="1">
                <a:tableStyleId>{5C22544A-7EE6-4342-B048-85BDC9FD1C3A}</a:tableStyleId>
              </a:tblPr>
              <a:tblGrid>
                <a:gridCol w="5212291">
                  <a:extLst>
                    <a:ext uri="{9D8B030D-6E8A-4147-A177-3AD203B41FA5}">
                      <a16:colId xmlns:a16="http://schemas.microsoft.com/office/drawing/2014/main" val="20000"/>
                    </a:ext>
                  </a:extLst>
                </a:gridCol>
              </a:tblGrid>
              <a:tr h="133224">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EB6DA"/>
                    </a:solidFill>
                  </a:tcPr>
                </a:tc>
                <a:extLst>
                  <a:ext uri="{0D108BD9-81ED-4DB2-BD59-A6C34878D82A}">
                    <a16:rowId xmlns:a16="http://schemas.microsoft.com/office/drawing/2014/main" val="10000"/>
                  </a:ext>
                </a:extLst>
              </a:tr>
              <a:tr h="1009775">
                <a:tc>
                  <a:txBody>
                    <a:bodyPr/>
                    <a:lstStyle/>
                    <a:p>
                      <a:endParaRPr lang="en-US" dirty="0"/>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9942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a:t>Easy to provision, use and manage</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69942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a:t>Pay as you go, scale as you need</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69942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a:t>Global reach, hyper scale</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69942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400" dirty="0"/>
                        <a:t>End to end security &amp; privacy</a:t>
                      </a:r>
                    </a:p>
                  </a:txBody>
                  <a:tcPr anchor="ct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grpSp>
        <p:nvGrpSpPr>
          <p:cNvPr id="8" name="Group 7"/>
          <p:cNvGrpSpPr>
            <a:grpSpLocks noChangeAspect="1"/>
          </p:cNvGrpSpPr>
          <p:nvPr/>
        </p:nvGrpSpPr>
        <p:grpSpPr>
          <a:xfrm>
            <a:off x="457200" y="1211263"/>
            <a:ext cx="2935999" cy="1971315"/>
            <a:chOff x="5913437" y="1818520"/>
            <a:chExt cx="2285999" cy="1534886"/>
          </a:xfrm>
        </p:grpSpPr>
        <p:sp>
          <p:nvSpPr>
            <p:cNvPr id="9" name="Freeform 8"/>
            <p:cNvSpPr/>
            <p:nvPr/>
          </p:nvSpPr>
          <p:spPr>
            <a:xfrm>
              <a:off x="5940605" y="1818520"/>
              <a:ext cx="2258831" cy="153488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sp>
          <p:nvSpPr>
            <p:cNvPr id="10" name="Freeform 9"/>
            <p:cNvSpPr/>
            <p:nvPr/>
          </p:nvSpPr>
          <p:spPr>
            <a:xfrm>
              <a:off x="5913437" y="1843376"/>
              <a:ext cx="2238266" cy="148517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a:gsLst>
                <a:gs pos="50000">
                  <a:srgbClr val="5EB6DA"/>
                </a:gs>
                <a:gs pos="50000">
                  <a:srgbClr val="3999C6"/>
                </a:gs>
              </a:gsLst>
              <a:lin ang="81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r>
                <a:rPr lang="en-US" sz="4400" spc="-150" dirty="0">
                  <a:solidFill>
                    <a:srgbClr val="FFFFFF"/>
                  </a:solidFill>
                  <a:latin typeface="Segoe UI Light"/>
                </a:rPr>
                <a:t>Azure IoT</a:t>
              </a:r>
            </a:p>
          </p:txBody>
        </p:sp>
      </p:grpSp>
    </p:spTree>
    <p:extLst>
      <p:ext uri="{BB962C8B-B14F-4D97-AF65-F5344CB8AC3E}">
        <p14:creationId xmlns:p14="http://schemas.microsoft.com/office/powerpoint/2010/main" val="12689867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Hubs</a:t>
              </a:r>
            </a:p>
            <a:p>
              <a:pPr defTabSz="913748" fontAlgn="base">
                <a:lnSpc>
                  <a:spcPct val="90000"/>
                </a:lnSpc>
                <a:spcBef>
                  <a:spcPct val="0"/>
                </a:spcBef>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sp>
        <p:nvSpPr>
          <p:cNvPr id="2" name="TextBox 1"/>
          <p:cNvSpPr txBox="1"/>
          <p:nvPr/>
        </p:nvSpPr>
        <p:spPr>
          <a:xfrm>
            <a:off x="5761037" y="2009904"/>
            <a:ext cx="6096000" cy="4311950"/>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Event Hubs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High scale telemetry ingestion service</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HTTP/AMQP protocol support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Each Event Hub supports</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1 million publishers</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1GB/s ingress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Generally available worldwide</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Tens of Billions of messages per day</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Tens of TB ingested per day</a:t>
            </a:r>
          </a:p>
          <a:p>
            <a:pPr marL="809271" lvl="1"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And rising…</a:t>
            </a:r>
          </a:p>
        </p:txBody>
      </p:sp>
    </p:spTree>
    <p:extLst>
      <p:ext uri="{BB962C8B-B14F-4D97-AF65-F5344CB8AC3E}">
        <p14:creationId xmlns:p14="http://schemas.microsoft.com/office/powerpoint/2010/main" val="188764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500"/>
                                        <p:tgtEl>
                                          <p:spTgt spid="233"/>
                                        </p:tgtEl>
                                      </p:cBhvr>
                                    </p:animEffect>
                                  </p:childTnLst>
                                </p:cTn>
                              </p:par>
                              <p:par>
                                <p:cTn id="8" presetID="10" presetClass="entr" presetSubtype="0" fill="hold" nodeType="withEffect">
                                  <p:stCondLst>
                                    <p:cond delay="0"/>
                                  </p:stCondLst>
                                  <p:childTnLst>
                                    <p:set>
                                      <p:cBhvr>
                                        <p:cTn id="9" dur="1" fill="hold">
                                          <p:stCondLst>
                                            <p:cond delay="0"/>
                                          </p:stCondLst>
                                        </p:cTn>
                                        <p:tgtEl>
                                          <p:spTgt spid="159"/>
                                        </p:tgtEl>
                                        <p:attrNameLst>
                                          <p:attrName>style.visibility</p:attrName>
                                        </p:attrNameLst>
                                      </p:cBhvr>
                                      <p:to>
                                        <p:strVal val="visible"/>
                                      </p:to>
                                    </p:set>
                                    <p:animEffect transition="in" filter="fade">
                                      <p:cBhvr>
                                        <p:cTn id="10" dur="500"/>
                                        <p:tgtEl>
                                          <p:spTgt spid="1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sp>
        <p:nvSpPr>
          <p:cNvPr id="2" name="TextBox 1"/>
          <p:cNvSpPr txBox="1"/>
          <p:nvPr/>
        </p:nvSpPr>
        <p:spPr>
          <a:xfrm>
            <a:off x="5761037" y="2009904"/>
            <a:ext cx="6096000" cy="2674578"/>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Additional IoT Needs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Command &amp; control</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identity</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registry</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and State management</a:t>
            </a:r>
          </a:p>
          <a:p>
            <a:pPr marL="342900" indent="-342900">
              <a:lnSpc>
                <a:spcPct val="90000"/>
              </a:lnSpc>
              <a:spcAft>
                <a:spcPts val="600"/>
              </a:spcAft>
              <a:buFont typeface="Arial" panose="020B0604020202020204" pitchFamily="34" charset="0"/>
              <a:buChar char="•"/>
            </a:pPr>
            <a:r>
              <a:rPr lang="en-NZ" sz="2400" dirty="0">
                <a:solidFill>
                  <a:schemeClr val="bg1"/>
                </a:solidFill>
                <a:cs typeface="Segoe UI Semibold" panose="020B0702040204020203" pitchFamily="34" charset="0"/>
              </a:rPr>
              <a:t>Protocol translation and gateways</a:t>
            </a:r>
            <a:endParaRPr lang="en-US" sz="2400" dirty="0">
              <a:solidFill>
                <a:schemeClr val="bg1"/>
              </a:solidFill>
              <a:cs typeface="Segoe UI Semibold" panose="020B0702040204020203" pitchFamily="34" charset="0"/>
            </a:endParaRPr>
          </a:p>
        </p:txBody>
      </p:sp>
      <p:cxnSp>
        <p:nvCxnSpPr>
          <p:cNvPr id="70"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3" name="2 Field Gateway"/>
          <p:cNvGrpSpPr/>
          <p:nvPr/>
        </p:nvGrpSpPr>
        <p:grpSpPr>
          <a:xfrm>
            <a:off x="1386312" y="4957895"/>
            <a:ext cx="769091" cy="1063609"/>
            <a:chOff x="1547306" y="5067599"/>
            <a:chExt cx="769091" cy="1063609"/>
          </a:xfrm>
        </p:grpSpPr>
        <p:sp>
          <p:nvSpPr>
            <p:cNvPr id="74" name="Rectangle 73"/>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6"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77" name="Rectangle 76"/>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grpSp>
        <p:nvGrpSpPr>
          <p:cNvPr id="79" name="1 Devices - sensors"/>
          <p:cNvGrpSpPr/>
          <p:nvPr/>
        </p:nvGrpSpPr>
        <p:grpSpPr>
          <a:xfrm>
            <a:off x="115914" y="2043077"/>
            <a:ext cx="871159" cy="3991585"/>
            <a:chOff x="276909" y="1995490"/>
            <a:chExt cx="871159" cy="3991585"/>
          </a:xfrm>
        </p:grpSpPr>
        <p:sp>
          <p:nvSpPr>
            <p:cNvPr id="80" name="Rectangle 7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81" name="TextBox 80"/>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82"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84"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86"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88"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0"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2"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4"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6"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98"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100"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102"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 name="3 Protocol Adaptation"/>
          <p:cNvGrpSpPr/>
          <p:nvPr/>
        </p:nvGrpSpPr>
        <p:grpSpPr>
          <a:xfrm>
            <a:off x="2957554" y="2430462"/>
            <a:ext cx="830388" cy="1062230"/>
            <a:chOff x="2503269" y="3539000"/>
            <a:chExt cx="901479" cy="1062230"/>
          </a:xfrm>
        </p:grpSpPr>
        <p:sp>
          <p:nvSpPr>
            <p:cNvPr id="104" name="Rectangle 103"/>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05"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06"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07"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08"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09"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10" name="Elbow Connector 109"/>
            <p:cNvCxnSpPr>
              <a:stCxn id="105" idx="3"/>
              <a:endCxn id="108"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stCxn id="106" idx="3"/>
              <a:endCxn id="108"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Elbow Connector 111"/>
            <p:cNvCxnSpPr>
              <a:stCxn id="107" idx="3"/>
              <a:endCxn id="108"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109" idx="3"/>
              <a:endCxn id="108"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2 Cloud Gateway"/>
          <p:cNvGrpSpPr/>
          <p:nvPr/>
        </p:nvGrpSpPr>
        <p:grpSpPr>
          <a:xfrm>
            <a:off x="3793359" y="2009904"/>
            <a:ext cx="1150668" cy="3976839"/>
            <a:chOff x="3791485" y="2035023"/>
            <a:chExt cx="1150668" cy="3976839"/>
          </a:xfrm>
        </p:grpSpPr>
        <p:sp>
          <p:nvSpPr>
            <p:cNvPr id="115" name="Rectangle 114"/>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16" name="Group 115"/>
            <p:cNvGrpSpPr/>
            <p:nvPr/>
          </p:nvGrpSpPr>
          <p:grpSpPr>
            <a:xfrm>
              <a:off x="3937962" y="4220314"/>
              <a:ext cx="828566" cy="927456"/>
              <a:chOff x="3889804" y="5487538"/>
              <a:chExt cx="981581" cy="1503220"/>
            </a:xfrm>
          </p:grpSpPr>
          <p:grpSp>
            <p:nvGrpSpPr>
              <p:cNvPr id="117" name="Group 116"/>
              <p:cNvGrpSpPr/>
              <p:nvPr/>
            </p:nvGrpSpPr>
            <p:grpSpPr>
              <a:xfrm>
                <a:off x="4088812" y="5729791"/>
                <a:ext cx="640699" cy="978963"/>
                <a:chOff x="3994659" y="7008702"/>
                <a:chExt cx="745465" cy="1374671"/>
              </a:xfrm>
            </p:grpSpPr>
            <p:sp>
              <p:nvSpPr>
                <p:cNvPr id="120" name="Rectangle 119"/>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1" name="Rectangle 120"/>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2" name="Rectangle 121"/>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3" name="Rectangle 122"/>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4" name="Rectangle 123"/>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25" name="Rectangle 124"/>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118" name="Freeform 117"/>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19" name="Freeform 118"/>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cxnSp>
        <p:nvCxnSpPr>
          <p:cNvPr id="126"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9" name="2 Field Gateway"/>
          <p:cNvGrpSpPr/>
          <p:nvPr/>
        </p:nvGrpSpPr>
        <p:grpSpPr>
          <a:xfrm>
            <a:off x="1384343" y="3692659"/>
            <a:ext cx="769091" cy="1063609"/>
            <a:chOff x="1547306" y="5067599"/>
            <a:chExt cx="769091" cy="1063609"/>
          </a:xfrm>
        </p:grpSpPr>
        <p:sp>
          <p:nvSpPr>
            <p:cNvPr id="130" name="Rectangle 129"/>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31"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32" name="3 Protocol Adaptation"/>
          <p:cNvGrpSpPr/>
          <p:nvPr/>
        </p:nvGrpSpPr>
        <p:grpSpPr>
          <a:xfrm>
            <a:off x="2149195" y="3694038"/>
            <a:ext cx="808360" cy="1062230"/>
            <a:chOff x="2505117" y="3539000"/>
            <a:chExt cx="877565" cy="1062230"/>
          </a:xfrm>
        </p:grpSpPr>
        <p:sp>
          <p:nvSpPr>
            <p:cNvPr id="133" name="Rectangle 132"/>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34"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5"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6"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37"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40"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42" name="Elbow Connector 141"/>
            <p:cNvCxnSpPr>
              <a:stCxn id="134" idx="3"/>
              <a:endCxn id="137"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stCxn id="135" idx="3"/>
              <a:endCxn id="137"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Elbow Connector 143"/>
            <p:cNvCxnSpPr>
              <a:stCxn id="136" idx="3"/>
              <a:endCxn id="137"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Elbow Connector 144"/>
            <p:cNvCxnSpPr>
              <a:stCxn id="140" idx="3"/>
              <a:endCxn id="137"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46"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7"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2"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56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957554" y="2430462"/>
            <a:ext cx="830388" cy="1062230"/>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11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761036" y="1781304"/>
            <a:ext cx="6569885" cy="5130635"/>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Azure </a:t>
            </a:r>
            <a:r>
              <a:rPr lang="en-US" sz="2400" b="1" dirty="0" err="1">
                <a:solidFill>
                  <a:schemeClr val="bg1"/>
                </a:solidFill>
                <a:ea typeface="Segoe UI Black" panose="020B0A02040204020203" pitchFamily="34" charset="0"/>
                <a:cs typeface="Segoe UI Black" panose="020B0A02040204020203" pitchFamily="34" charset="0"/>
              </a:rPr>
              <a:t>IoT</a:t>
            </a:r>
            <a:r>
              <a:rPr lang="en-US" sz="2400" b="1" dirty="0">
                <a:solidFill>
                  <a:schemeClr val="bg1"/>
                </a:solidFill>
                <a:ea typeface="Segoe UI Black" panose="020B0A02040204020203" pitchFamily="34" charset="0"/>
                <a:cs typeface="Segoe UI Black" panose="020B0A02040204020203" pitchFamily="34" charset="0"/>
              </a:rPr>
              <a:t> Hub</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Bi-directional device &lt;-&gt; cloud </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Up to 10 million devices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Telemetry ingestion</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Command &amp; control</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registry &amp; identity</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Bulk import/export of device identities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Device Management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HTTP/AMQP/AMQP-WS/MQTT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Extensible protocol support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Operations Monitoring </a:t>
            </a:r>
            <a:endParaRPr lang="en-US" sz="2400" dirty="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p:txBody>
      </p:sp>
    </p:spTree>
    <p:extLst>
      <p:ext uri="{BB962C8B-B14F-4D97-AF65-F5344CB8AC3E}">
        <p14:creationId xmlns:p14="http://schemas.microsoft.com/office/powerpoint/2010/main" val="42151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z="6000" dirty="0">
                <a:gradFill>
                  <a:gsLst>
                    <a:gs pos="2917">
                      <a:schemeClr val="tx1"/>
                    </a:gs>
                    <a:gs pos="30000">
                      <a:schemeClr val="tx1"/>
                    </a:gs>
                  </a:gsLst>
                  <a:lin ang="5400000" scaled="0"/>
                </a:gradFill>
              </a:rPr>
              <a:t>Prerequisites</a:t>
            </a:r>
            <a:endParaRPr lang="en-US" dirty="0"/>
          </a:p>
        </p:txBody>
      </p:sp>
      <p:sp>
        <p:nvSpPr>
          <p:cNvPr id="6" name="TextBox 5"/>
          <p:cNvSpPr txBox="1"/>
          <p:nvPr/>
        </p:nvSpPr>
        <p:spPr>
          <a:xfrm>
            <a:off x="274320" y="1494263"/>
            <a:ext cx="12051441" cy="3881062"/>
          </a:xfrm>
          <a:prstGeom prst="rect">
            <a:avLst/>
          </a:prstGeom>
          <a:noFill/>
        </p:spPr>
        <p:txBody>
          <a:bodyPr wrap="none" lIns="182880" tIns="146304" rIns="182880" bIns="146304"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 </a:t>
            </a:r>
            <a:r>
              <a:rPr lang="en-US" sz="2800" dirty="0">
                <a:gradFill>
                  <a:gsLst>
                    <a:gs pos="2917">
                      <a:schemeClr val="tx1"/>
                    </a:gs>
                    <a:gs pos="30000">
                      <a:schemeClr val="tx1"/>
                    </a:gs>
                  </a:gsLst>
                  <a:lin ang="5400000" scaled="0"/>
                </a:gradFill>
              </a:rPr>
              <a:t>Azure Subscription</a:t>
            </a:r>
          </a:p>
          <a:p>
            <a:pPr marL="809271" lvl="1"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hlinkClick r:id="rId2"/>
              </a:rPr>
              <a:t>https://azure.microsoft.com/en-us/free/</a:t>
            </a: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Visual Studio 2015 (Community)</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hlinkClick r:id="rId3"/>
              </a:rPr>
              <a:t>https://www.visualstudio.com/</a:t>
            </a:r>
            <a:r>
              <a:rPr lang="en-US" altLang="zh-TW" sz="2400" dirty="0">
                <a:gradFill>
                  <a:gsLst>
                    <a:gs pos="2917">
                      <a:schemeClr val="tx1"/>
                    </a:gs>
                    <a:gs pos="30000">
                      <a:schemeClr val="tx1"/>
                    </a:gs>
                  </a:gsLst>
                  <a:lin ang="5400000" scaled="0"/>
                </a:gradFill>
                <a:hlinkClick r:id="rId2"/>
              </a:rPr>
              <a:t>en-us</a:t>
            </a:r>
            <a:r>
              <a:rPr lang="en-US" sz="2400" dirty="0">
                <a:gradFill>
                  <a:gsLst>
                    <a:gs pos="2917">
                      <a:schemeClr val="tx1"/>
                    </a:gs>
                    <a:gs pos="30000">
                      <a:schemeClr val="tx1"/>
                    </a:gs>
                  </a:gsLst>
                  <a:lin ang="5400000" scaled="0"/>
                </a:gradFill>
                <a:hlinkClick r:id="rId3"/>
              </a:rPr>
              <a:t>/downloads/download-visual-studio-vs.aspx</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Windows </a:t>
            </a:r>
            <a:r>
              <a:rPr lang="en-US" sz="2800" dirty="0" err="1">
                <a:gradFill>
                  <a:gsLst>
                    <a:gs pos="2917">
                      <a:schemeClr val="tx1"/>
                    </a:gs>
                    <a:gs pos="30000">
                      <a:schemeClr val="tx1"/>
                    </a:gs>
                  </a:gsLst>
                  <a:lin ang="5400000" scaled="0"/>
                </a:gradFill>
              </a:rPr>
              <a:t>Powershell</a:t>
            </a:r>
            <a:r>
              <a:rPr lang="en-US" sz="2800" dirty="0">
                <a:gradFill>
                  <a:gsLst>
                    <a:gs pos="2917">
                      <a:schemeClr val="tx1"/>
                    </a:gs>
                    <a:gs pos="30000">
                      <a:schemeClr val="tx1"/>
                    </a:gs>
                  </a:gsLst>
                  <a:lin ang="5400000" scaled="0"/>
                </a:gradFill>
              </a:rPr>
              <a:t> </a:t>
            </a:r>
            <a:r>
              <a:rPr lang="en-US" sz="2800">
                <a:gradFill>
                  <a:gsLst>
                    <a:gs pos="2917">
                      <a:schemeClr val="tx1"/>
                    </a:gs>
                    <a:gs pos="30000">
                      <a:schemeClr val="tx1"/>
                    </a:gs>
                  </a:gsLst>
                  <a:lin ang="5400000" scaled="0"/>
                </a:gradFill>
              </a:rPr>
              <a:t>4.0+</a:t>
            </a:r>
            <a:endParaRPr lang="en-US" sz="2800" dirty="0">
              <a:gradFill>
                <a:gsLst>
                  <a:gs pos="2917">
                    <a:schemeClr val="tx1"/>
                  </a:gs>
                  <a:gs pos="30000">
                    <a:schemeClr val="tx1"/>
                  </a:gs>
                </a:gsLst>
                <a:lin ang="5400000" scaled="0"/>
              </a:gradFill>
            </a:endParaRPr>
          </a:p>
          <a:p>
            <a:pPr marL="809271" lvl="1"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hlinkClick r:id="rId4"/>
              </a:rPr>
              <a:t>https://www.microsoft.com/en-us/download/details.aspx?id=50395</a:t>
            </a:r>
            <a:endParaRPr lang="en-US"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Azure SDK &amp; </a:t>
            </a:r>
            <a:r>
              <a:rPr lang="en-US" sz="2800" dirty="0" err="1">
                <a:gradFill>
                  <a:gsLst>
                    <a:gs pos="2917">
                      <a:schemeClr val="tx1"/>
                    </a:gs>
                    <a:gs pos="30000">
                      <a:schemeClr val="tx1"/>
                    </a:gs>
                  </a:gsLst>
                  <a:lin ang="5400000" scaled="0"/>
                </a:gradFill>
              </a:rPr>
              <a:t>Powershell</a:t>
            </a:r>
            <a:endParaRPr lang="en-US" sz="2800" dirty="0">
              <a:gradFill>
                <a:gsLst>
                  <a:gs pos="2917">
                    <a:schemeClr val="tx1"/>
                  </a:gs>
                  <a:gs pos="30000">
                    <a:schemeClr val="tx1"/>
                  </a:gs>
                </a:gsLst>
                <a:lin ang="5400000" scaled="0"/>
              </a:gradFill>
            </a:endParaRPr>
          </a:p>
          <a:p>
            <a:pPr marL="809271" lvl="1"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hlinkClick r:id="rId5"/>
              </a:rPr>
              <a:t>https://azure.microsoft.com/</a:t>
            </a:r>
            <a:r>
              <a:rPr lang="en-US" altLang="zh-TW" sz="2800" dirty="0">
                <a:gradFill>
                  <a:gsLst>
                    <a:gs pos="2917">
                      <a:schemeClr val="tx1"/>
                    </a:gs>
                    <a:gs pos="30000">
                      <a:schemeClr val="tx1"/>
                    </a:gs>
                  </a:gsLst>
                  <a:lin ang="5400000" scaled="0"/>
                </a:gradFill>
                <a:hlinkClick r:id="rId2"/>
              </a:rPr>
              <a:t>en-us</a:t>
            </a:r>
            <a:r>
              <a:rPr lang="en-US" sz="2800" dirty="0">
                <a:gradFill>
                  <a:gsLst>
                    <a:gs pos="2917">
                      <a:schemeClr val="tx1"/>
                    </a:gs>
                    <a:gs pos="30000">
                      <a:schemeClr val="tx1"/>
                    </a:gs>
                  </a:gsLst>
                  <a:lin ang="5400000" scaled="0"/>
                </a:gradFill>
                <a:hlinkClick r:id="rId5"/>
              </a:rPr>
              <a:t>/downloads/</a:t>
            </a: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1064047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957554" y="2430462"/>
            <a:ext cx="830388" cy="1062230"/>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761036" y="2009904"/>
            <a:ext cx="6569885" cy="3825663"/>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Cross-Platform </a:t>
            </a:r>
          </a:p>
          <a:p>
            <a:pPr>
              <a:lnSpc>
                <a:spcPct val="90000"/>
              </a:lnSpc>
              <a:spcAft>
                <a:spcPts val="600"/>
              </a:spcAft>
            </a:pPr>
            <a:r>
              <a:rPr lang="en-US" sz="2400" b="1" dirty="0">
                <a:solidFill>
                  <a:schemeClr val="bg1"/>
                </a:solidFill>
                <a:ea typeface="Segoe UI Black" panose="020B0A02040204020203" pitchFamily="34" charset="0"/>
                <a:cs typeface="Segoe UI Black" panose="020B0A02040204020203" pitchFamily="34" charset="0"/>
              </a:rPr>
              <a:t>Device Support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Open source “agent” framework</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Simple, secure device &lt;-&gt; cloud connectivity &amp; management</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RTOS, Linux, Windows, Android, iOS</a:t>
            </a:r>
          </a:p>
          <a:p>
            <a:pPr marL="342900" indent="-342900">
              <a:lnSpc>
                <a:spcPct val="90000"/>
              </a:lnSpc>
              <a:spcAft>
                <a:spcPts val="600"/>
              </a:spcAft>
              <a:buFont typeface="Arial" panose="020B0604020202020204" pitchFamily="34" charset="0"/>
              <a:buChar char="•"/>
            </a:pPr>
            <a:r>
              <a:rPr lang="en-US" sz="2400" dirty="0">
                <a:solidFill>
                  <a:schemeClr val="bg1"/>
                </a:solidFill>
                <a:cs typeface="Segoe UI Semibold" panose="020B0702040204020203" pitchFamily="34" charset="0"/>
              </a:rPr>
              <a:t>Easy to use, not required</a:t>
            </a:r>
          </a:p>
          <a:p>
            <a:pPr marL="342900"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p:txBody>
      </p:sp>
      <p:sp>
        <p:nvSpPr>
          <p:cNvPr id="84" name="2 Device"/>
          <p:cNvSpPr txBox="1"/>
          <p:nvPr/>
        </p:nvSpPr>
        <p:spPr>
          <a:xfrm>
            <a:off x="5929161" y="5495042"/>
            <a:ext cx="5997315" cy="806811"/>
          </a:xfrm>
          <a:prstGeom prst="rect">
            <a:avLst/>
          </a:prstGeom>
          <a:solidFill>
            <a:srgbClr val="3999C6"/>
          </a:solidFill>
        </p:spPr>
        <p:txBody>
          <a:bodyPr wrap="square" lIns="91440" tIns="91440" rIns="91440" bIns="91440" rtlCol="0" anchor="ctr">
            <a:noAutofit/>
          </a:bodyPr>
          <a:lstStyle>
            <a:defPPr>
              <a:defRPr lang="en-US"/>
            </a:defPPr>
            <a:lvl1pPr defTabSz="932597">
              <a:defRPr sz="1600">
                <a:solidFill>
                  <a:schemeClr val="bg2"/>
                </a:solidFill>
              </a:defRPr>
            </a:lvl1pPr>
          </a:lstStyle>
          <a:p>
            <a:pPr algn="ctr"/>
            <a:r>
              <a:rPr lang="en-US" dirty="0">
                <a:solidFill>
                  <a:srgbClr val="FFFFFF"/>
                </a:solidFill>
              </a:rPr>
              <a:t>Cross Platform C Code</a:t>
            </a:r>
          </a:p>
        </p:txBody>
      </p:sp>
      <p:sp>
        <p:nvSpPr>
          <p:cNvPr id="85" name="2 Device"/>
          <p:cNvSpPr txBox="1"/>
          <p:nvPr/>
        </p:nvSpPr>
        <p:spPr>
          <a:xfrm>
            <a:off x="5929161" y="6351071"/>
            <a:ext cx="5997315"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rgbClr val="FFFFFF"/>
                </a:solidFill>
              </a:defRPr>
            </a:lvl1pPr>
          </a:lstStyle>
          <a:p>
            <a:pPr algn="ctr"/>
            <a:r>
              <a:rPr lang="en-US" dirty="0"/>
              <a:t>OS Abstraction Layer / OS Bindings</a:t>
            </a:r>
          </a:p>
        </p:txBody>
      </p:sp>
      <p:sp>
        <p:nvSpPr>
          <p:cNvPr id="86" name="2 Device"/>
          <p:cNvSpPr txBox="1"/>
          <p:nvPr/>
        </p:nvSpPr>
        <p:spPr>
          <a:xfrm>
            <a:off x="5921803" y="4994486"/>
            <a:ext cx="1458602"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a:solidFill>
                  <a:srgbClr val="FFFFFF"/>
                </a:solidFill>
              </a:rPr>
              <a:t>C API</a:t>
            </a:r>
          </a:p>
        </p:txBody>
      </p:sp>
      <p:sp>
        <p:nvSpPr>
          <p:cNvPr id="87" name="2 Device"/>
          <p:cNvSpPr txBox="1"/>
          <p:nvPr/>
        </p:nvSpPr>
        <p:spPr>
          <a:xfrm>
            <a:off x="7445988" y="4993450"/>
            <a:ext cx="1447426"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a:solidFill>
                  <a:srgbClr val="FFFFFF"/>
                </a:solidFill>
              </a:rPr>
              <a:t>.NET  API</a:t>
            </a:r>
          </a:p>
        </p:txBody>
      </p:sp>
      <p:sp>
        <p:nvSpPr>
          <p:cNvPr id="88" name="2 Device"/>
          <p:cNvSpPr txBox="1"/>
          <p:nvPr/>
        </p:nvSpPr>
        <p:spPr>
          <a:xfrm>
            <a:off x="8958998" y="4992548"/>
            <a:ext cx="1447109"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a:solidFill>
                  <a:srgbClr val="FFFFFF"/>
                </a:solidFill>
              </a:rPr>
              <a:t>Java API</a:t>
            </a:r>
          </a:p>
        </p:txBody>
      </p:sp>
      <p:sp>
        <p:nvSpPr>
          <p:cNvPr id="89" name="2 Device"/>
          <p:cNvSpPr txBox="1"/>
          <p:nvPr/>
        </p:nvSpPr>
        <p:spPr>
          <a:xfrm>
            <a:off x="10471691" y="4992548"/>
            <a:ext cx="1447426"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a:solidFill>
                  <a:srgbClr val="FFFFFF"/>
                </a:solidFill>
              </a:rPr>
              <a:t>Javascript API</a:t>
            </a:r>
          </a:p>
        </p:txBody>
      </p:sp>
    </p:spTree>
    <p:extLst>
      <p:ext uri="{BB962C8B-B14F-4D97-AF65-F5344CB8AC3E}">
        <p14:creationId xmlns:p14="http://schemas.microsoft.com/office/powerpoint/2010/main" val="87110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5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500"/>
                                        <p:tgtEl>
                                          <p:spTgt spid="87"/>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88"/>
                                        </p:tgtEl>
                                        <p:attrNameLst>
                                          <p:attrName>style.visibility</p:attrName>
                                        </p:attrNameLst>
                                      </p:cBhvr>
                                      <p:to>
                                        <p:strVal val="visible"/>
                                      </p:to>
                                    </p:set>
                                    <p:animEffect transition="in" filter="fade">
                                      <p:cBhvr>
                                        <p:cTn id="30" dur="500"/>
                                        <p:tgtEl>
                                          <p:spTgt spid="88"/>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4" grpId="0" animBg="1"/>
      <p:bldP spid="85" grpId="0" animBg="1"/>
      <p:bldP spid="86" grpId="0" animBg="1"/>
      <p:bldP spid="87" grpId="0" animBg="1"/>
      <p:bldP spid="88" grpId="0" animBg="1"/>
      <p:bldP spid="8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sp>
        <p:nvSpPr>
          <p:cNvPr id="56" name="3"/>
          <p:cNvSpPr txBox="1"/>
          <p:nvPr/>
        </p:nvSpPr>
        <p:spPr>
          <a:xfrm>
            <a:off x="5450422" y="6100731"/>
            <a:ext cx="3681432"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p>
            <a:pPr defTabSz="932597"/>
            <a:r>
              <a:rPr lang="en-US" sz="1600" dirty="0">
                <a:solidFill>
                  <a:srgbClr val="FFFFFF"/>
                </a:solidFill>
              </a:rPr>
              <a:t>Analytics &amp; </a:t>
            </a:r>
          </a:p>
          <a:p>
            <a:pPr defTabSz="932597"/>
            <a:r>
              <a:rPr lang="en-US" sz="1600" dirty="0">
                <a:solidFill>
                  <a:srgbClr val="FFFFFF"/>
                </a:solidFill>
              </a:rPr>
              <a:t>Operationalized Insights</a:t>
            </a:r>
          </a:p>
        </p:txBody>
      </p:sp>
      <p:sp>
        <p:nvSpPr>
          <p:cNvPr id="5" name="Title 4"/>
          <p:cNvSpPr>
            <a:spLocks noGrp="1"/>
          </p:cNvSpPr>
          <p:nvPr>
            <p:ph type="title"/>
          </p:nvPr>
        </p:nvSpPr>
        <p:spPr/>
        <p:txBody>
          <a:bodyPr/>
          <a:lstStyle/>
          <a:p>
            <a:pPr lvl="0"/>
            <a:r>
              <a:rPr lang="en-US" dirty="0">
                <a:gradFill>
                  <a:gsLst>
                    <a:gs pos="1250">
                      <a:srgbClr val="404040"/>
                    </a:gs>
                    <a:gs pos="100000">
                      <a:srgbClr val="404040"/>
                    </a:gs>
                  </a:gsLst>
                  <a:lin ang="5400000" scaled="0"/>
                </a:gradFill>
              </a:rPr>
              <a:t>IoT Device &amp; Cloud Patterns</a:t>
            </a:r>
            <a:endParaRPr lang="en-US" dirty="0"/>
          </a:p>
        </p:txBody>
      </p:sp>
      <p:cxnSp>
        <p:nvCxnSpPr>
          <p:cNvPr id="237" name="Straight Arrow Connector 236"/>
          <p:cNvCxnSpPr/>
          <p:nvPr/>
        </p:nvCxnSpPr>
        <p:spPr>
          <a:xfrm>
            <a:off x="4951386" y="5125902"/>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4951386" y="3834906"/>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951386" y="2620274"/>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2957554" y="2430462"/>
            <a:ext cx="830388" cy="1062230"/>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1" name="4  Batch Analytics &amp; Visualizations"/>
          <p:cNvGrpSpPr/>
          <p:nvPr/>
        </p:nvGrpSpPr>
        <p:grpSpPr>
          <a:xfrm>
            <a:off x="5450423" y="2008244"/>
            <a:ext cx="3672108" cy="1204299"/>
            <a:chOff x="5450423" y="2008244"/>
            <a:chExt cx="3672108" cy="1204299"/>
          </a:xfrm>
        </p:grpSpPr>
        <p:sp>
          <p:nvSpPr>
            <p:cNvPr id="20" name="Rectangle 19"/>
            <p:cNvSpPr/>
            <p:nvPr/>
          </p:nvSpPr>
          <p:spPr bwMode="auto">
            <a:xfrm rot="16200000">
              <a:off x="6684327" y="774340"/>
              <a:ext cx="1204299"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b="1"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Batch Analytics &amp; Visualizations</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HDInsight, AzureML, Power BI, </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Data Factory, Azure Data Lake</a:t>
              </a:r>
            </a:p>
          </p:txBody>
        </p:sp>
        <p:sp>
          <p:nvSpPr>
            <p:cNvPr id="170" name="Donut 15"/>
            <p:cNvSpPr/>
            <p:nvPr/>
          </p:nvSpPr>
          <p:spPr bwMode="auto">
            <a:xfrm>
              <a:off x="8389784" y="2264173"/>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pic>
          <p:nvPicPr>
            <p:cNvPr id="172" name="Picture 171"/>
            <p:cNvPicPr>
              <a:picLocks noChangeAspect="1"/>
            </p:cNvPicPr>
            <p:nvPr/>
          </p:nvPicPr>
          <p:blipFill rotWithShape="1">
            <a:blip r:embed="rId9"/>
            <a:srcRect l="4124" t="4367" r="3458" b="2343"/>
            <a:stretch/>
          </p:blipFill>
          <p:spPr>
            <a:xfrm>
              <a:off x="8691151" y="2243954"/>
              <a:ext cx="227584" cy="228730"/>
            </a:xfrm>
            <a:prstGeom prst="rect">
              <a:avLst/>
            </a:prstGeom>
          </p:spPr>
        </p:pic>
        <p:pic>
          <p:nvPicPr>
            <p:cNvPr id="68" name="Picture 67"/>
            <p:cNvPicPr>
              <a:picLocks noChangeAspect="1"/>
            </p:cNvPicPr>
            <p:nvPr/>
          </p:nvPicPr>
          <p:blipFill>
            <a:blip r:embed="rId10">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334" name="5 Hot Path Analytics"/>
          <p:cNvGrpSpPr/>
          <p:nvPr/>
        </p:nvGrpSpPr>
        <p:grpSpPr>
          <a:xfrm>
            <a:off x="5450422" y="3328732"/>
            <a:ext cx="3681432" cy="1277142"/>
            <a:chOff x="5450422" y="3278736"/>
            <a:chExt cx="3681432" cy="1184581"/>
          </a:xfrm>
        </p:grpSpPr>
        <p:sp>
          <p:nvSpPr>
            <p:cNvPr id="19" name="Rectangle 18"/>
            <p:cNvSpPr/>
            <p:nvPr/>
          </p:nvSpPr>
          <p:spPr bwMode="auto">
            <a:xfrm rot="16200000">
              <a:off x="6709892" y="2019266"/>
              <a:ext cx="1153167"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Analytics</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Stream Analytics, Azure HDInsight Storm</a:t>
              </a:r>
            </a:p>
          </p:txBody>
        </p:sp>
        <p:pic>
          <p:nvPicPr>
            <p:cNvPr id="69" name="Picture 68"/>
            <p:cNvPicPr>
              <a:picLocks noChangeAspect="1"/>
            </p:cNvPicPr>
            <p:nvPr/>
          </p:nvPicPr>
          <p:blipFill>
            <a:blip r:embed="rId11">
              <a:clrChange>
                <a:clrFrom>
                  <a:srgbClr val="FFFFFF"/>
                </a:clrFrom>
                <a:clrTo>
                  <a:srgbClr val="FFFFFF">
                    <a:alpha val="0"/>
                  </a:srgbClr>
                </a:clrTo>
              </a:clrChange>
            </a:blip>
            <a:stretch>
              <a:fillRect/>
            </a:stretch>
          </p:blipFill>
          <p:spPr>
            <a:xfrm>
              <a:off x="8089835" y="3293698"/>
              <a:ext cx="1042019" cy="540305"/>
            </a:xfrm>
            <a:prstGeom prst="rect">
              <a:avLst/>
            </a:prstGeom>
          </p:spPr>
        </p:pic>
        <p:sp>
          <p:nvSpPr>
            <p:cNvPr id="86" name="Freeform 85"/>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grpSp>
          <p:nvGrpSpPr>
            <p:cNvPr id="91" name="Group 90"/>
            <p:cNvGrpSpPr/>
            <p:nvPr/>
          </p:nvGrpSpPr>
          <p:grpSpPr>
            <a:xfrm>
              <a:off x="8351817" y="3852488"/>
              <a:ext cx="490879" cy="404121"/>
              <a:chOff x="7675590" y="3471813"/>
              <a:chExt cx="577669" cy="475570"/>
            </a:xfrm>
          </p:grpSpPr>
          <p:sp>
            <p:nvSpPr>
              <p:cNvPr id="299" name="Freeform 298"/>
              <p:cNvSpPr>
                <a:spLocks noEditPoints="1"/>
              </p:cNvSpPr>
              <p:nvPr/>
            </p:nvSpPr>
            <p:spPr bwMode="auto">
              <a:xfrm>
                <a:off x="7779932" y="3471813"/>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34294" bIns="34294" numCol="1" spcCol="0" rtlCol="0" fromWordArt="0" anchor="b" anchorCtr="0" forceAA="0" compatLnSpc="1">
                <a:prstTxWarp prst="textNoShape">
                  <a:avLst/>
                </a:prstTxWarp>
                <a:noAutofit/>
              </a:body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p:cNvGrpSpPr/>
              <p:nvPr/>
            </p:nvGrpSpPr>
            <p:grpSpPr>
              <a:xfrm>
                <a:off x="7782698" y="3571498"/>
                <a:ext cx="341279" cy="239441"/>
                <a:chOff x="9441838" y="3565088"/>
                <a:chExt cx="1231545" cy="864052"/>
              </a:xfrm>
              <a:solidFill>
                <a:schemeClr val="bg1"/>
              </a:solidFill>
            </p:grpSpPr>
            <p:sp>
              <p:nvSpPr>
                <p:cNvPr id="87" name="Oval 86"/>
                <p:cNvSpPr/>
                <p:nvPr/>
              </p:nvSpPr>
              <p:spPr bwMode="auto">
                <a:xfrm>
                  <a:off x="9916043" y="3671804"/>
                  <a:ext cx="757340" cy="7573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a:off x="9441838" y="3565088"/>
                  <a:ext cx="971392" cy="5749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1" name="Freeform 80"/>
              <p:cNvSpPr/>
              <p:nvPr/>
            </p:nvSpPr>
            <p:spPr bwMode="auto">
              <a:xfrm>
                <a:off x="7726563"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297" name="Freeform 296"/>
              <p:cNvSpPr/>
              <p:nvPr/>
            </p:nvSpPr>
            <p:spPr bwMode="auto">
              <a:xfrm>
                <a:off x="7675590" y="3678237"/>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298" name="Freeform 297"/>
              <p:cNvSpPr/>
              <p:nvPr/>
            </p:nvSpPr>
            <p:spPr bwMode="auto">
              <a:xfrm>
                <a:off x="7675591" y="3738652"/>
                <a:ext cx="307517"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grpSp>
      </p:grpSp>
      <p:grpSp>
        <p:nvGrpSpPr>
          <p:cNvPr id="336" name="6 Hot Path Business Logic"/>
          <p:cNvGrpSpPr/>
          <p:nvPr/>
        </p:nvGrpSpPr>
        <p:grpSpPr>
          <a:xfrm>
            <a:off x="5450422" y="4672203"/>
            <a:ext cx="3673695" cy="1323037"/>
            <a:chOff x="5450422" y="4485437"/>
            <a:chExt cx="3673695" cy="1201144"/>
          </a:xfrm>
        </p:grpSpPr>
        <p:sp>
          <p:nvSpPr>
            <p:cNvPr id="21" name="Rectangle 20"/>
            <p:cNvSpPr/>
            <p:nvPr/>
          </p:nvSpPr>
          <p:spPr bwMode="auto">
            <a:xfrm rot="16200000">
              <a:off x="6685904" y="3249955"/>
              <a:ext cx="1201144"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Hot Path Business Logic</a:t>
              </a:r>
            </a:p>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Service Fabric &amp; Actor Framework</a:t>
              </a:r>
            </a:p>
          </p:txBody>
        </p:sp>
        <p:pic>
          <p:nvPicPr>
            <p:cNvPr id="295" name="Picture 294"/>
            <p:cNvPicPr>
              <a:picLocks noChangeAspect="1"/>
            </p:cNvPicPr>
            <p:nvPr/>
          </p:nvPicPr>
          <p:blipFill>
            <a:blip r:embed="rId11">
              <a:clrChange>
                <a:clrFrom>
                  <a:srgbClr val="FFFFFF"/>
                </a:clrFrom>
                <a:clrTo>
                  <a:srgbClr val="FFFFFF">
                    <a:alpha val="0"/>
                  </a:srgbClr>
                </a:clrTo>
              </a:clrChange>
            </a:blip>
            <a:stretch>
              <a:fillRect/>
            </a:stretch>
          </p:blipFill>
          <p:spPr>
            <a:xfrm>
              <a:off x="8082098" y="4525618"/>
              <a:ext cx="1042019" cy="540305"/>
            </a:xfrm>
            <a:prstGeom prst="rect">
              <a:avLst/>
            </a:prstGeom>
          </p:spPr>
        </p:pic>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913748" fontAlgn="base">
                <a:lnSpc>
                  <a:spcPct val="90000"/>
                </a:lnSpc>
                <a:spcBef>
                  <a:spcPct val="0"/>
                </a:spcBef>
              </a:pPr>
              <a:endParaRPr lang="en-US" sz="800" dirty="0">
                <a:solidFill>
                  <a:srgbClr val="404040">
                    <a:lumMod val="50000"/>
                  </a:srgbClr>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913748" fontAlgn="base">
                <a:lnSpc>
                  <a:spcPct val="90000"/>
                </a:lnSpc>
                <a:spcBef>
                  <a:spcPct val="0"/>
                </a:spcBef>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100"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100"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grpSp>
      </p:grpSp>
      <p:pic>
        <p:nvPicPr>
          <p:cNvPr id="140" name="Picture 13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66631" y="5399016"/>
            <a:ext cx="384246" cy="384246"/>
          </a:xfrm>
          <a:prstGeom prst="rect">
            <a:avLst/>
          </a:prstGeom>
        </p:spPr>
      </p:pic>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prstClr val="black"/>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4" name="TextBox 143"/>
          <p:cNvSpPr txBox="1"/>
          <p:nvPr/>
        </p:nvSpPr>
        <p:spPr>
          <a:xfrm>
            <a:off x="5530606" y="3910421"/>
            <a:ext cx="3970184"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404040"/>
                    </a:gs>
                    <a:gs pos="30000">
                      <a:srgbClr val="404040"/>
                    </a:gs>
                  </a:gsLst>
                  <a:lin ang="5400000" scaled="0"/>
                </a:gradFill>
                <a:cs typeface="Segoe UI Semibold" panose="020B0702040204020203" pitchFamily="34" charset="0"/>
              </a:rPr>
              <a:t>Find insights to</a:t>
            </a:r>
          </a:p>
          <a:p>
            <a:pPr marL="342900" indent="-342900">
              <a:lnSpc>
                <a:spcPct val="90000"/>
              </a:lnSpc>
              <a:spcAft>
                <a:spcPts val="600"/>
              </a:spcAft>
              <a:buFont typeface="Arial" panose="020B0604020202020204" pitchFamily="34" charset="0"/>
              <a:buChar char="•"/>
            </a:pPr>
            <a:r>
              <a:rPr lang="en-US" sz="2400" dirty="0">
                <a:gradFill>
                  <a:gsLst>
                    <a:gs pos="2917">
                      <a:srgbClr val="404040"/>
                    </a:gs>
                    <a:gs pos="30000">
                      <a:srgbClr val="404040"/>
                    </a:gs>
                  </a:gsLst>
                  <a:lin ang="5400000" scaled="0"/>
                </a:gradFill>
                <a:cs typeface="Segoe UI Semibold" panose="020B0702040204020203" pitchFamily="34" charset="0"/>
              </a:rPr>
              <a:t>Power new services</a:t>
            </a:r>
          </a:p>
          <a:p>
            <a:pPr marL="342900" indent="-342900">
              <a:lnSpc>
                <a:spcPct val="90000"/>
              </a:lnSpc>
              <a:spcAft>
                <a:spcPts val="600"/>
              </a:spcAft>
              <a:buFont typeface="Arial" panose="020B0604020202020204" pitchFamily="34" charset="0"/>
              <a:buChar char="•"/>
            </a:pPr>
            <a:r>
              <a:rPr lang="en-US" sz="2400" dirty="0">
                <a:gradFill>
                  <a:gsLst>
                    <a:gs pos="2917">
                      <a:srgbClr val="404040"/>
                    </a:gs>
                    <a:gs pos="30000">
                      <a:srgbClr val="404040"/>
                    </a:gs>
                  </a:gsLst>
                  <a:lin ang="5400000" scaled="0"/>
                </a:gradFill>
                <a:cs typeface="Segoe UI Semibold" panose="020B0702040204020203" pitchFamily="34" charset="0"/>
              </a:rPr>
              <a:t>Improve your “things”</a:t>
            </a:r>
          </a:p>
          <a:p>
            <a:pPr marL="342900"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p:txBody>
      </p:sp>
      <p:sp>
        <p:nvSpPr>
          <p:cNvPr id="145" name="TextBox 144"/>
          <p:cNvSpPr txBox="1"/>
          <p:nvPr/>
        </p:nvSpPr>
        <p:spPr>
          <a:xfrm>
            <a:off x="9255102" y="3318728"/>
            <a:ext cx="2401595" cy="2111347"/>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cs typeface="Segoe UI Semibold" panose="020B0702040204020203" pitchFamily="34" charset="0"/>
              </a:rPr>
              <a:t>Operationalize your insights in real time</a:t>
            </a:r>
          </a:p>
          <a:p>
            <a:pPr>
              <a:lnSpc>
                <a:spcPct val="90000"/>
              </a:lnSpc>
              <a:spcAft>
                <a:spcPts val="600"/>
              </a:spcAft>
            </a:pPr>
            <a:endParaRPr lang="en-US" sz="2400" dirty="0">
              <a:solidFill>
                <a:schemeClr val="bg1"/>
              </a:soli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solidFill>
                <a:schemeClr val="bg1"/>
              </a:solidFill>
              <a:cs typeface="Segoe UI Semibold" panose="020B0702040204020203" pitchFamily="34" charset="0"/>
            </a:endParaRPr>
          </a:p>
        </p:txBody>
      </p:sp>
      <p:sp>
        <p:nvSpPr>
          <p:cNvPr id="110" name="TextBox 109"/>
          <p:cNvSpPr txBox="1"/>
          <p:nvPr/>
        </p:nvSpPr>
        <p:spPr>
          <a:xfrm>
            <a:off x="9211525" y="4597242"/>
            <a:ext cx="2657564" cy="3006977"/>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cs typeface="Segoe UI Semibold" panose="020B0702040204020203" pitchFamily="34" charset="0"/>
              </a:rPr>
              <a:t>IoT Scale </a:t>
            </a:r>
          </a:p>
          <a:p>
            <a:pPr>
              <a:lnSpc>
                <a:spcPct val="90000"/>
              </a:lnSpc>
              <a:spcAft>
                <a:spcPts val="600"/>
              </a:spcAft>
            </a:pPr>
            <a:r>
              <a:rPr lang="en-US" sz="2400" dirty="0">
                <a:solidFill>
                  <a:schemeClr val="bg1"/>
                </a:solidFill>
                <a:cs typeface="Segoe UI Semibold" panose="020B0702040204020203" pitchFamily="34" charset="0"/>
              </a:rPr>
              <a:t>Object Models &amp; Business Logic</a:t>
            </a:r>
          </a:p>
          <a:p>
            <a:pPr>
              <a:lnSpc>
                <a:spcPct val="90000"/>
              </a:lnSpc>
              <a:spcAft>
                <a:spcPts val="600"/>
              </a:spcAft>
            </a:pPr>
            <a:endParaRPr lang="en-US" sz="2400" dirty="0">
              <a:gradFill>
                <a:gsLst>
                  <a:gs pos="2917">
                    <a:srgbClr val="404040"/>
                  </a:gs>
                  <a:gs pos="30000">
                    <a:srgbClr val="404040"/>
                  </a:gs>
                </a:gsLst>
                <a:lin ang="5400000" scaled="0"/>
              </a:gradFill>
              <a:cs typeface="Segoe UI Semibold" panose="020B0702040204020203" pitchFamily="34" charset="0"/>
            </a:endParaRPr>
          </a:p>
          <a:p>
            <a:pPr>
              <a:lnSpc>
                <a:spcPct val="90000"/>
              </a:lnSpc>
              <a:spcAft>
                <a:spcPts val="600"/>
              </a:spcAft>
            </a:pPr>
            <a:endParaRPr lang="en-US" sz="2400" dirty="0">
              <a:gradFill>
                <a:gsLst>
                  <a:gs pos="2917">
                    <a:srgbClr val="404040"/>
                  </a:gs>
                  <a:gs pos="30000">
                    <a:srgbClr val="404040"/>
                  </a:gs>
                </a:gsLst>
                <a:lin ang="5400000" scaled="0"/>
              </a:gradFill>
              <a:cs typeface="Segoe UI Semibold" panose="020B0702040204020203" pitchFamily="34" charset="0"/>
            </a:endParaRPr>
          </a:p>
          <a:p>
            <a:pPr>
              <a:lnSpc>
                <a:spcPct val="90000"/>
              </a:lnSpc>
              <a:spcAft>
                <a:spcPts val="600"/>
              </a:spcAft>
            </a:pPr>
            <a:endParaRPr lang="en-US" sz="2400" dirty="0">
              <a:gradFill>
                <a:gsLst>
                  <a:gs pos="2917">
                    <a:srgbClr val="404040"/>
                  </a:gs>
                  <a:gs pos="30000">
                    <a:srgbClr val="404040"/>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a:gradFill>
                <a:gsLst>
                  <a:gs pos="2917">
                    <a:srgbClr val="404040"/>
                  </a:gs>
                  <a:gs pos="30000">
                    <a:srgbClr val="404040"/>
                  </a:gs>
                </a:gsLst>
                <a:lin ang="5400000" scaled="0"/>
              </a:gradFill>
              <a:cs typeface="Segoe UI Semibold" panose="020B0702040204020203" pitchFamily="34" charset="0"/>
            </a:endParaRPr>
          </a:p>
        </p:txBody>
      </p:sp>
      <p:pic>
        <p:nvPicPr>
          <p:cNvPr id="2" name="Picture 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82098" y="2266016"/>
            <a:ext cx="203430" cy="232893"/>
          </a:xfrm>
          <a:prstGeom prst="rect">
            <a:avLst/>
          </a:prstGeom>
        </p:spPr>
      </p:pic>
    </p:spTree>
    <p:extLst>
      <p:ext uri="{BB962C8B-B14F-4D97-AF65-F5344CB8AC3E}">
        <p14:creationId xmlns:p14="http://schemas.microsoft.com/office/powerpoint/2010/main" val="378460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9"/>
                                        </p:tgtEl>
                                        <p:attrNameLst>
                                          <p:attrName>style.visibility</p:attrName>
                                        </p:attrNameLst>
                                      </p:cBhvr>
                                      <p:to>
                                        <p:strVal val="visible"/>
                                      </p:to>
                                    </p:set>
                                    <p:animEffect transition="in" filter="fade">
                                      <p:cBhvr>
                                        <p:cTn id="12" dur="500"/>
                                        <p:tgtEl>
                                          <p:spTgt spid="239"/>
                                        </p:tgtEl>
                                      </p:cBhvr>
                                    </p:animEffect>
                                  </p:childTnLst>
                                </p:cTn>
                              </p:par>
                              <p:par>
                                <p:cTn id="13" presetID="10" presetClass="entr" presetSubtype="0" fill="hold" nodeType="withEffect">
                                  <p:stCondLst>
                                    <p:cond delay="0"/>
                                  </p:stCondLst>
                                  <p:childTnLst>
                                    <p:set>
                                      <p:cBhvr>
                                        <p:cTn id="14" dur="1" fill="hold">
                                          <p:stCondLst>
                                            <p:cond delay="0"/>
                                          </p:stCondLst>
                                        </p:cTn>
                                        <p:tgtEl>
                                          <p:spTgt spid="331"/>
                                        </p:tgtEl>
                                        <p:attrNameLst>
                                          <p:attrName>style.visibility</p:attrName>
                                        </p:attrNameLst>
                                      </p:cBhvr>
                                      <p:to>
                                        <p:strVal val="visible"/>
                                      </p:to>
                                    </p:set>
                                    <p:animEffect transition="in" filter="fade">
                                      <p:cBhvr>
                                        <p:cTn id="15" dur="500"/>
                                        <p:tgtEl>
                                          <p:spTgt spid="3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4"/>
                                        </p:tgtEl>
                                        <p:attrNameLst>
                                          <p:attrName>style.visibility</p:attrName>
                                        </p:attrNameLst>
                                      </p:cBhvr>
                                      <p:to>
                                        <p:strVal val="visible"/>
                                      </p:to>
                                    </p:set>
                                    <p:animEffect transition="in" filter="fade">
                                      <p:cBhvr>
                                        <p:cTn id="18" dur="500"/>
                                        <p:tgtEl>
                                          <p:spTgt spid="14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8"/>
                                        </p:tgtEl>
                                        <p:attrNameLst>
                                          <p:attrName>style.visibility</p:attrName>
                                        </p:attrNameLst>
                                      </p:cBhvr>
                                      <p:to>
                                        <p:strVal val="visible"/>
                                      </p:to>
                                    </p:set>
                                    <p:animEffect transition="in" filter="fade">
                                      <p:cBhvr>
                                        <p:cTn id="23" dur="500"/>
                                        <p:tgtEl>
                                          <p:spTgt spid="238"/>
                                        </p:tgtEl>
                                      </p:cBhvr>
                                    </p:animEffect>
                                  </p:childTnLst>
                                </p:cTn>
                              </p:par>
                              <p:par>
                                <p:cTn id="24" presetID="10" presetClass="entr" presetSubtype="0" fill="hold" nodeType="withEffect">
                                  <p:stCondLst>
                                    <p:cond delay="0"/>
                                  </p:stCondLst>
                                  <p:childTnLst>
                                    <p:set>
                                      <p:cBhvr>
                                        <p:cTn id="25" dur="1" fill="hold">
                                          <p:stCondLst>
                                            <p:cond delay="0"/>
                                          </p:stCondLst>
                                        </p:cTn>
                                        <p:tgtEl>
                                          <p:spTgt spid="334"/>
                                        </p:tgtEl>
                                        <p:attrNameLst>
                                          <p:attrName>style.visibility</p:attrName>
                                        </p:attrNameLst>
                                      </p:cBhvr>
                                      <p:to>
                                        <p:strVal val="visible"/>
                                      </p:to>
                                    </p:set>
                                    <p:animEffect transition="in" filter="fade">
                                      <p:cBhvr>
                                        <p:cTn id="26" dur="500"/>
                                        <p:tgtEl>
                                          <p:spTgt spid="334"/>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144"/>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45"/>
                                        </p:tgtEl>
                                        <p:attrNameLst>
                                          <p:attrName>style.visibility</p:attrName>
                                        </p:attrNameLst>
                                      </p:cBhvr>
                                      <p:to>
                                        <p:strVal val="visible"/>
                                      </p:to>
                                    </p:set>
                                    <p:animEffect transition="in" filter="fade">
                                      <p:cBhvr>
                                        <p:cTn id="31" dur="500"/>
                                        <p:tgtEl>
                                          <p:spTgt spid="14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7"/>
                                        </p:tgtEl>
                                        <p:attrNameLst>
                                          <p:attrName>style.visibility</p:attrName>
                                        </p:attrNameLst>
                                      </p:cBhvr>
                                      <p:to>
                                        <p:strVal val="visible"/>
                                      </p:to>
                                    </p:set>
                                    <p:animEffect transition="in" filter="fade">
                                      <p:cBhvr>
                                        <p:cTn id="36" dur="500"/>
                                        <p:tgtEl>
                                          <p:spTgt spid="237"/>
                                        </p:tgtEl>
                                      </p:cBhvr>
                                    </p:animEffect>
                                  </p:childTnLst>
                                </p:cTn>
                              </p:par>
                              <p:par>
                                <p:cTn id="37" presetID="10" presetClass="entr" presetSubtype="0" fill="hold" nodeType="withEffect">
                                  <p:stCondLst>
                                    <p:cond delay="0"/>
                                  </p:stCondLst>
                                  <p:childTnLst>
                                    <p:set>
                                      <p:cBhvr>
                                        <p:cTn id="38" dur="1" fill="hold">
                                          <p:stCondLst>
                                            <p:cond delay="0"/>
                                          </p:stCondLst>
                                        </p:cTn>
                                        <p:tgtEl>
                                          <p:spTgt spid="336"/>
                                        </p:tgtEl>
                                        <p:attrNameLst>
                                          <p:attrName>style.visibility</p:attrName>
                                        </p:attrNameLst>
                                      </p:cBhvr>
                                      <p:to>
                                        <p:strVal val="visible"/>
                                      </p:to>
                                    </p:set>
                                    <p:animEffect transition="in" filter="fade">
                                      <p:cBhvr>
                                        <p:cTn id="39" dur="500"/>
                                        <p:tgtEl>
                                          <p:spTgt spid="336"/>
                                        </p:tgtEl>
                                      </p:cBhvr>
                                    </p:animEffect>
                                  </p:childTnLst>
                                </p:cTn>
                              </p:par>
                              <p:par>
                                <p:cTn id="40" presetID="10" presetClass="entr" presetSubtype="0" fill="hold" nodeType="with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fade">
                                      <p:cBhvr>
                                        <p:cTn id="42" dur="500"/>
                                        <p:tgtEl>
                                          <p:spTgt spid="140"/>
                                        </p:tgtEl>
                                      </p:cBhvr>
                                    </p:animEffect>
                                  </p:childTnLst>
                                </p:cTn>
                              </p:par>
                              <p:par>
                                <p:cTn id="43" presetID="1" presetClass="exit" presetSubtype="0" fill="hold" grpId="1" nodeType="withEffect">
                                  <p:stCondLst>
                                    <p:cond delay="0"/>
                                  </p:stCondLst>
                                  <p:childTnLst>
                                    <p:set>
                                      <p:cBhvr>
                                        <p:cTn id="44" dur="1" fill="hold">
                                          <p:stCondLst>
                                            <p:cond delay="0"/>
                                          </p:stCondLst>
                                        </p:cTn>
                                        <p:tgtEl>
                                          <p:spTgt spid="145"/>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10"/>
                                        </p:tgtEl>
                                        <p:attrNameLst>
                                          <p:attrName>style.visibility</p:attrName>
                                        </p:attrNameLst>
                                      </p:cBhvr>
                                      <p:to>
                                        <p:strVal val="visible"/>
                                      </p:to>
                                    </p:set>
                                    <p:animEffect transition="in" filter="fade">
                                      <p:cBhvr>
                                        <p:cTn id="47"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44" grpId="0"/>
      <p:bldP spid="144" grpId="1"/>
      <p:bldP spid="145" grpId="0"/>
      <p:bldP spid="145" grpId="1"/>
      <p:bldP spid="1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Azure IOT Architecture</a:t>
            </a: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55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3468" y="230936"/>
            <a:ext cx="10724938" cy="1351952"/>
          </a:xfrm>
        </p:spPr>
        <p:txBody>
          <a:bodyPr anchor="t"/>
          <a:lstStyle/>
          <a:p>
            <a:r>
              <a:rPr lang="en-US" dirty="0"/>
              <a:t>Microsoft Azure </a:t>
            </a:r>
            <a:r>
              <a:rPr lang="en-US" dirty="0" err="1"/>
              <a:t>IoT</a:t>
            </a:r>
            <a:r>
              <a:rPr lang="en-US" dirty="0"/>
              <a:t> Platform</a:t>
            </a:r>
          </a:p>
        </p:txBody>
      </p:sp>
      <p:sp>
        <p:nvSpPr>
          <p:cNvPr id="5" name="Rectangle 4"/>
          <p:cNvSpPr/>
          <p:nvPr/>
        </p:nvSpPr>
        <p:spPr>
          <a:xfrm>
            <a:off x="1085810" y="3084068"/>
            <a:ext cx="1044516" cy="3405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Devices</a:t>
            </a:r>
          </a:p>
        </p:txBody>
      </p:sp>
      <p:sp>
        <p:nvSpPr>
          <p:cNvPr id="9" name="Rectangle 8"/>
          <p:cNvSpPr/>
          <p:nvPr/>
        </p:nvSpPr>
        <p:spPr>
          <a:xfrm>
            <a:off x="1076484" y="4560219"/>
            <a:ext cx="1063168" cy="5290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Field Gateway</a:t>
            </a:r>
          </a:p>
        </p:txBody>
      </p:sp>
      <p:sp>
        <p:nvSpPr>
          <p:cNvPr id="11" name="Rectangle 10"/>
          <p:cNvSpPr/>
          <p:nvPr/>
        </p:nvSpPr>
        <p:spPr>
          <a:xfrm>
            <a:off x="855768" y="1299167"/>
            <a:ext cx="1495274" cy="521720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Rectangle 11"/>
          <p:cNvSpPr/>
          <p:nvPr/>
        </p:nvSpPr>
        <p:spPr>
          <a:xfrm>
            <a:off x="2480050" y="1305645"/>
            <a:ext cx="1495274" cy="521720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Rectangle 12"/>
          <p:cNvSpPr/>
          <p:nvPr/>
        </p:nvSpPr>
        <p:spPr>
          <a:xfrm>
            <a:off x="4104332" y="1305645"/>
            <a:ext cx="1495274" cy="521720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Rectangle 13"/>
          <p:cNvSpPr/>
          <p:nvPr/>
        </p:nvSpPr>
        <p:spPr>
          <a:xfrm>
            <a:off x="5728614" y="1305645"/>
            <a:ext cx="1495274" cy="521720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Rectangle 14"/>
          <p:cNvSpPr/>
          <p:nvPr/>
        </p:nvSpPr>
        <p:spPr>
          <a:xfrm>
            <a:off x="4260543" y="3628420"/>
            <a:ext cx="1164201" cy="1009737"/>
          </a:xfrm>
          <a:prstGeom prst="rect">
            <a:avLst/>
          </a:prstGeom>
          <a:solidFill>
            <a:schemeClr val="bg1"/>
          </a:solid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7030A0"/>
                </a:solidFill>
                <a:effectLst/>
                <a:uLnTx/>
                <a:uFillTx/>
              </a:rPr>
              <a:t>IoT</a:t>
            </a:r>
            <a:r>
              <a:rPr kumimoji="0" lang="en-US" sz="1800" b="0" i="0" u="none" strike="noStrike" kern="0" cap="none" spc="0" normalizeH="0" baseline="0" noProof="0" dirty="0">
                <a:ln>
                  <a:noFill/>
                </a:ln>
                <a:solidFill>
                  <a:srgbClr val="7030A0"/>
                </a:solidFill>
                <a:effectLst/>
                <a:uLnTx/>
                <a:uFillTx/>
              </a:rPr>
              <a:t> Hub</a:t>
            </a:r>
          </a:p>
        </p:txBody>
      </p:sp>
      <p:sp>
        <p:nvSpPr>
          <p:cNvPr id="16" name="Rectangle 15"/>
          <p:cNvSpPr/>
          <p:nvPr/>
        </p:nvSpPr>
        <p:spPr>
          <a:xfrm>
            <a:off x="5923671" y="2504978"/>
            <a:ext cx="1164201" cy="786047"/>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7030A0"/>
                </a:solidFill>
                <a:effectLst/>
                <a:uLnTx/>
                <a:uFillTx/>
              </a:rPr>
              <a:t>Stream Analytics</a:t>
            </a:r>
          </a:p>
        </p:txBody>
      </p:sp>
      <p:sp>
        <p:nvSpPr>
          <p:cNvPr id="17" name="Rectangle 16"/>
          <p:cNvSpPr/>
          <p:nvPr/>
        </p:nvSpPr>
        <p:spPr>
          <a:xfrm>
            <a:off x="5884825" y="3735920"/>
            <a:ext cx="1164201" cy="790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ysClr val="windowText" lastClr="000000"/>
                </a:solidFill>
                <a:effectLst/>
                <a:uLnTx/>
                <a:uFillTx/>
              </a:rPr>
              <a:t>HDInsight STORM</a:t>
            </a:r>
          </a:p>
        </p:txBody>
      </p:sp>
      <p:sp>
        <p:nvSpPr>
          <p:cNvPr id="18" name="Rectangle 17"/>
          <p:cNvSpPr/>
          <p:nvPr/>
        </p:nvSpPr>
        <p:spPr>
          <a:xfrm>
            <a:off x="5932997" y="5001094"/>
            <a:ext cx="1164201" cy="763966"/>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7030A0"/>
                </a:solidFill>
                <a:effectLst/>
                <a:uLnTx/>
                <a:uFillTx/>
              </a:rPr>
              <a:t>Event Processor Host</a:t>
            </a:r>
          </a:p>
        </p:txBody>
      </p:sp>
      <p:sp>
        <p:nvSpPr>
          <p:cNvPr id="19" name="Rectangle 18"/>
          <p:cNvSpPr/>
          <p:nvPr/>
        </p:nvSpPr>
        <p:spPr>
          <a:xfrm>
            <a:off x="7389424" y="1293215"/>
            <a:ext cx="1495274" cy="522963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cv</a:t>
            </a:r>
          </a:p>
        </p:txBody>
      </p:sp>
      <p:sp>
        <p:nvSpPr>
          <p:cNvPr id="20" name="Rectangle 19"/>
          <p:cNvSpPr/>
          <p:nvPr/>
        </p:nvSpPr>
        <p:spPr>
          <a:xfrm>
            <a:off x="7554961" y="4314082"/>
            <a:ext cx="1164201" cy="2733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Event Hub</a:t>
            </a:r>
          </a:p>
        </p:txBody>
      </p:sp>
      <p:sp>
        <p:nvSpPr>
          <p:cNvPr id="21" name="Rectangle 20"/>
          <p:cNvSpPr/>
          <p:nvPr/>
        </p:nvSpPr>
        <p:spPr>
          <a:xfrm>
            <a:off x="7573715" y="2794600"/>
            <a:ext cx="1164201" cy="273369"/>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7030A0"/>
                </a:solidFill>
                <a:effectLst/>
                <a:uLnTx/>
                <a:uFillTx/>
              </a:rPr>
              <a:t>BLOB</a:t>
            </a:r>
          </a:p>
        </p:txBody>
      </p:sp>
      <p:sp>
        <p:nvSpPr>
          <p:cNvPr id="22" name="Rectangle 21"/>
          <p:cNvSpPr/>
          <p:nvPr/>
        </p:nvSpPr>
        <p:spPr>
          <a:xfrm>
            <a:off x="7566754" y="3178832"/>
            <a:ext cx="1164201" cy="273370"/>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7030A0"/>
                </a:solidFill>
                <a:effectLst/>
                <a:uLnTx/>
                <a:uFillTx/>
              </a:rPr>
              <a:t>SQL DB</a:t>
            </a:r>
          </a:p>
        </p:txBody>
      </p:sp>
      <p:sp>
        <p:nvSpPr>
          <p:cNvPr id="26" name="Rectangle 25"/>
          <p:cNvSpPr/>
          <p:nvPr/>
        </p:nvSpPr>
        <p:spPr>
          <a:xfrm>
            <a:off x="7566755" y="3570311"/>
            <a:ext cx="1164201" cy="273369"/>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7030A0"/>
                </a:solidFill>
                <a:effectLst/>
                <a:uLnTx/>
                <a:uFillTx/>
              </a:rPr>
              <a:t>QUEUE</a:t>
            </a:r>
          </a:p>
        </p:txBody>
      </p:sp>
      <p:sp>
        <p:nvSpPr>
          <p:cNvPr id="27" name="Rectangle 26"/>
          <p:cNvSpPr/>
          <p:nvPr/>
        </p:nvSpPr>
        <p:spPr>
          <a:xfrm>
            <a:off x="7496716" y="3958700"/>
            <a:ext cx="1311833" cy="2645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Document DB</a:t>
            </a:r>
          </a:p>
        </p:txBody>
      </p:sp>
      <p:sp>
        <p:nvSpPr>
          <p:cNvPr id="28" name="Rectangle 27"/>
          <p:cNvSpPr/>
          <p:nvPr/>
        </p:nvSpPr>
        <p:spPr>
          <a:xfrm>
            <a:off x="7565065" y="4684597"/>
            <a:ext cx="1164201" cy="273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HDInsight</a:t>
            </a:r>
          </a:p>
        </p:txBody>
      </p:sp>
      <p:sp>
        <p:nvSpPr>
          <p:cNvPr id="29" name="Rectangle 28"/>
          <p:cNvSpPr/>
          <p:nvPr/>
        </p:nvSpPr>
        <p:spPr>
          <a:xfrm>
            <a:off x="9050233" y="1305645"/>
            <a:ext cx="1499913" cy="521720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cv</a:t>
            </a:r>
          </a:p>
        </p:txBody>
      </p:sp>
      <p:sp>
        <p:nvSpPr>
          <p:cNvPr id="30" name="Rectangle 29"/>
          <p:cNvSpPr/>
          <p:nvPr/>
        </p:nvSpPr>
        <p:spPr>
          <a:xfrm>
            <a:off x="7562699" y="5063024"/>
            <a:ext cx="1164201" cy="273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Data Lake</a:t>
            </a:r>
          </a:p>
        </p:txBody>
      </p:sp>
      <p:sp>
        <p:nvSpPr>
          <p:cNvPr id="31" name="Rectangle 30"/>
          <p:cNvSpPr/>
          <p:nvPr/>
        </p:nvSpPr>
        <p:spPr>
          <a:xfrm>
            <a:off x="7559615" y="5447732"/>
            <a:ext cx="1169651" cy="273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Data Factory</a:t>
            </a:r>
          </a:p>
        </p:txBody>
      </p:sp>
      <p:sp>
        <p:nvSpPr>
          <p:cNvPr id="32" name="Rectangle 31"/>
          <p:cNvSpPr/>
          <p:nvPr/>
        </p:nvSpPr>
        <p:spPr>
          <a:xfrm>
            <a:off x="9214982" y="3459250"/>
            <a:ext cx="1164201" cy="786047"/>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7030A0"/>
                </a:solidFill>
                <a:effectLst/>
                <a:uLnTx/>
                <a:uFillTx/>
              </a:rPr>
              <a:t>Azure ML</a:t>
            </a:r>
          </a:p>
        </p:txBody>
      </p:sp>
      <p:sp>
        <p:nvSpPr>
          <p:cNvPr id="33" name="Rectangle 32"/>
          <p:cNvSpPr/>
          <p:nvPr/>
        </p:nvSpPr>
        <p:spPr>
          <a:xfrm>
            <a:off x="9224308" y="4428276"/>
            <a:ext cx="1164201" cy="809898"/>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7030A0"/>
                </a:solidFill>
                <a:effectLst/>
                <a:uLnTx/>
                <a:uFillTx/>
              </a:rPr>
              <a:t>Power BI</a:t>
            </a:r>
          </a:p>
        </p:txBody>
      </p:sp>
      <p:sp>
        <p:nvSpPr>
          <p:cNvPr id="36" name="Rectangle 35"/>
          <p:cNvSpPr/>
          <p:nvPr/>
        </p:nvSpPr>
        <p:spPr>
          <a:xfrm>
            <a:off x="10728120" y="1305645"/>
            <a:ext cx="1495274" cy="521720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cv</a:t>
            </a:r>
          </a:p>
        </p:txBody>
      </p:sp>
      <p:sp>
        <p:nvSpPr>
          <p:cNvPr id="37" name="Rectangle 36"/>
          <p:cNvSpPr/>
          <p:nvPr/>
        </p:nvSpPr>
        <p:spPr>
          <a:xfrm>
            <a:off x="10907692" y="3959693"/>
            <a:ext cx="1164201" cy="3386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Logic Apps</a:t>
            </a:r>
          </a:p>
        </p:txBody>
      </p:sp>
      <p:sp>
        <p:nvSpPr>
          <p:cNvPr id="38" name="Rectangle 37"/>
          <p:cNvSpPr/>
          <p:nvPr/>
        </p:nvSpPr>
        <p:spPr>
          <a:xfrm>
            <a:off x="10862627" y="3268827"/>
            <a:ext cx="1254331" cy="479395"/>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7030A0"/>
                </a:solidFill>
                <a:effectLst/>
                <a:uLnTx/>
                <a:uFillTx/>
              </a:rPr>
              <a:t>Notification Hub</a:t>
            </a:r>
          </a:p>
        </p:txBody>
      </p:sp>
      <p:cxnSp>
        <p:nvCxnSpPr>
          <p:cNvPr id="40" name="Straight Arrow Connector 39"/>
          <p:cNvCxnSpPr>
            <a:stCxn id="5" idx="2"/>
            <a:endCxn id="9" idx="0"/>
          </p:cNvCxnSpPr>
          <p:nvPr/>
        </p:nvCxnSpPr>
        <p:spPr>
          <a:xfrm>
            <a:off x="1608068" y="3424650"/>
            <a:ext cx="0" cy="1135569"/>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5" idx="0"/>
            <a:endCxn id="16" idx="1"/>
          </p:cNvCxnSpPr>
          <p:nvPr/>
        </p:nvCxnSpPr>
        <p:spPr>
          <a:xfrm rot="5400000" flipH="1" flipV="1">
            <a:off x="5017947" y="2722698"/>
            <a:ext cx="730419" cy="1081027"/>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5" idx="2"/>
            <a:endCxn id="18" idx="1"/>
          </p:cNvCxnSpPr>
          <p:nvPr/>
        </p:nvCxnSpPr>
        <p:spPr>
          <a:xfrm rot="16200000" flipH="1">
            <a:off x="5015359" y="4465440"/>
            <a:ext cx="744920" cy="1090353"/>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5" idx="0"/>
          </p:cNvCxnSpPr>
          <p:nvPr/>
        </p:nvCxnSpPr>
        <p:spPr>
          <a:xfrm rot="16200000" flipH="1">
            <a:off x="2838029" y="1854106"/>
            <a:ext cx="525942" cy="2985865"/>
          </a:xfrm>
          <a:prstGeom prst="bentConnector4">
            <a:avLst>
              <a:gd name="adj1" fmla="val -44330"/>
              <a:gd name="adj2" fmla="val 99975"/>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stCxn id="9" idx="2"/>
          </p:cNvCxnSpPr>
          <p:nvPr/>
        </p:nvCxnSpPr>
        <p:spPr>
          <a:xfrm rot="5400000" flipH="1" flipV="1">
            <a:off x="2876347" y="3380990"/>
            <a:ext cx="439982" cy="2976541"/>
          </a:xfrm>
          <a:prstGeom prst="bentConnector4">
            <a:avLst>
              <a:gd name="adj1" fmla="val -52991"/>
              <a:gd name="adj2" fmla="val 99975"/>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4143972" y="1355896"/>
            <a:ext cx="1417581" cy="1150849"/>
          </a:xfrm>
          <a:prstGeom prst="rect">
            <a:avLst/>
          </a:prstGeom>
          <a:solidFill>
            <a:srgbClr val="7030A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D2C Ingestion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C2D Messaging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Device Registry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Device Identity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Device Provisioning</a:t>
            </a:r>
          </a:p>
        </p:txBody>
      </p:sp>
      <p:sp>
        <p:nvSpPr>
          <p:cNvPr id="132" name="TextBox 131"/>
          <p:cNvSpPr txBox="1"/>
          <p:nvPr/>
        </p:nvSpPr>
        <p:spPr>
          <a:xfrm>
            <a:off x="4104332" y="913605"/>
            <a:ext cx="8119062" cy="318286"/>
          </a:xfrm>
          <a:prstGeom prst="rect">
            <a:avLst/>
          </a:prstGeom>
          <a:solidFill>
            <a:schemeClr val="tx1"/>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dirty="0">
                <a:ln>
                  <a:noFill/>
                </a:ln>
                <a:solidFill>
                  <a:schemeClr val="bg1"/>
                </a:solidFill>
                <a:effectLst/>
                <a:uLnTx/>
                <a:uFillTx/>
              </a:rPr>
              <a:t>Azure</a:t>
            </a:r>
          </a:p>
        </p:txBody>
      </p:sp>
      <p:sp>
        <p:nvSpPr>
          <p:cNvPr id="141" name="Rectangle 140"/>
          <p:cNvSpPr/>
          <p:nvPr/>
        </p:nvSpPr>
        <p:spPr>
          <a:xfrm>
            <a:off x="10900261" y="4492939"/>
            <a:ext cx="1164201" cy="3386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Web Apps</a:t>
            </a:r>
          </a:p>
        </p:txBody>
      </p:sp>
      <p:sp>
        <p:nvSpPr>
          <p:cNvPr id="142" name="Rectangle 141"/>
          <p:cNvSpPr/>
          <p:nvPr/>
        </p:nvSpPr>
        <p:spPr>
          <a:xfrm>
            <a:off x="10923207" y="5025174"/>
            <a:ext cx="1164201" cy="3386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rPr>
              <a:t>Mobile Apps</a:t>
            </a:r>
          </a:p>
        </p:txBody>
      </p:sp>
      <p:sp>
        <p:nvSpPr>
          <p:cNvPr id="143" name="TextBox 142"/>
          <p:cNvSpPr txBox="1"/>
          <p:nvPr/>
        </p:nvSpPr>
        <p:spPr>
          <a:xfrm>
            <a:off x="2167562" y="6605422"/>
            <a:ext cx="2489305" cy="25426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ysClr val="windowText" lastClr="000000"/>
                </a:solidFill>
                <a:effectLst/>
                <a:uLnTx/>
                <a:uFillTx/>
              </a:rPr>
              <a:t>Key </a:t>
            </a:r>
            <a:r>
              <a:rPr kumimoji="0" lang="en-US" sz="1020" b="0" i="0" u="none" strike="noStrike" kern="0" cap="none" spc="0" normalizeH="0" baseline="0" noProof="0" dirty="0" err="1">
                <a:ln>
                  <a:noFill/>
                </a:ln>
                <a:solidFill>
                  <a:sysClr val="windowText" lastClr="000000"/>
                </a:solidFill>
                <a:effectLst/>
                <a:uLnTx/>
                <a:uFillTx/>
              </a:rPr>
              <a:t>IoT</a:t>
            </a:r>
            <a:r>
              <a:rPr kumimoji="0" lang="en-US" sz="1020" b="0" i="0" u="none" strike="noStrike" kern="0" cap="none" spc="0" normalizeH="0" baseline="0" noProof="0" dirty="0">
                <a:ln>
                  <a:noFill/>
                </a:ln>
                <a:solidFill>
                  <a:sysClr val="windowText" lastClr="000000"/>
                </a:solidFill>
                <a:effectLst/>
                <a:uLnTx/>
                <a:uFillTx/>
              </a:rPr>
              <a:t> Capabilities and Technologies</a:t>
            </a:r>
          </a:p>
        </p:txBody>
      </p:sp>
      <p:sp>
        <p:nvSpPr>
          <p:cNvPr id="144" name="Rectangle 143"/>
          <p:cNvSpPr/>
          <p:nvPr/>
        </p:nvSpPr>
        <p:spPr>
          <a:xfrm>
            <a:off x="855768" y="6658836"/>
            <a:ext cx="149217" cy="14429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5" name="TextBox 144"/>
          <p:cNvSpPr txBox="1"/>
          <p:nvPr/>
        </p:nvSpPr>
        <p:spPr>
          <a:xfrm>
            <a:off x="4927727" y="2912287"/>
            <a:ext cx="2489305" cy="25426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ysClr val="windowText" lastClr="000000"/>
                </a:solidFill>
                <a:effectLst/>
                <a:uLnTx/>
                <a:uFillTx/>
              </a:rPr>
              <a:t>AMQP</a:t>
            </a:r>
          </a:p>
        </p:txBody>
      </p:sp>
      <p:sp>
        <p:nvSpPr>
          <p:cNvPr id="146" name="TextBox 145"/>
          <p:cNvSpPr txBox="1"/>
          <p:nvPr/>
        </p:nvSpPr>
        <p:spPr>
          <a:xfrm>
            <a:off x="4978639" y="5418149"/>
            <a:ext cx="2489305" cy="25426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ysClr val="windowText" lastClr="000000"/>
                </a:solidFill>
                <a:effectLst/>
                <a:uLnTx/>
                <a:uFillTx/>
              </a:rPr>
              <a:t>AMQP</a:t>
            </a:r>
          </a:p>
        </p:txBody>
      </p:sp>
      <p:sp>
        <p:nvSpPr>
          <p:cNvPr id="153" name="TextBox 152"/>
          <p:cNvSpPr txBox="1"/>
          <p:nvPr/>
        </p:nvSpPr>
        <p:spPr>
          <a:xfrm>
            <a:off x="5758134" y="1363651"/>
            <a:ext cx="1453317" cy="446397"/>
          </a:xfrm>
          <a:prstGeom prst="rect">
            <a:avLst/>
          </a:prstGeom>
          <a:solidFill>
            <a:srgbClr val="7030A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Real-time Processing</a:t>
            </a:r>
          </a:p>
        </p:txBody>
      </p:sp>
      <p:sp>
        <p:nvSpPr>
          <p:cNvPr id="154" name="TextBox 153"/>
          <p:cNvSpPr txBox="1"/>
          <p:nvPr/>
        </p:nvSpPr>
        <p:spPr>
          <a:xfrm>
            <a:off x="2519690" y="1363652"/>
            <a:ext cx="1417581" cy="270285"/>
          </a:xfrm>
          <a:prstGeom prst="rect">
            <a:avLst/>
          </a:prstGeom>
          <a:solidFill>
            <a:srgbClr val="7030A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Protocol Bridge</a:t>
            </a:r>
          </a:p>
        </p:txBody>
      </p:sp>
      <p:sp>
        <p:nvSpPr>
          <p:cNvPr id="155" name="TextBox 154"/>
          <p:cNvSpPr txBox="1"/>
          <p:nvPr/>
        </p:nvSpPr>
        <p:spPr>
          <a:xfrm>
            <a:off x="896590" y="1372405"/>
            <a:ext cx="1417581" cy="446397"/>
          </a:xfrm>
          <a:prstGeom prst="rect">
            <a:avLst/>
          </a:prstGeom>
          <a:solidFill>
            <a:srgbClr val="7030A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Client Connectivity</a:t>
            </a:r>
          </a:p>
        </p:txBody>
      </p:sp>
      <p:sp>
        <p:nvSpPr>
          <p:cNvPr id="156" name="TextBox 155"/>
          <p:cNvSpPr txBox="1"/>
          <p:nvPr/>
        </p:nvSpPr>
        <p:spPr>
          <a:xfrm>
            <a:off x="7418945" y="1372405"/>
            <a:ext cx="1417581" cy="622511"/>
          </a:xfrm>
          <a:prstGeom prst="rect">
            <a:avLst/>
          </a:prstGeom>
          <a:solidFill>
            <a:srgbClr val="7030A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Storage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Event Ingestion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Data Analytics</a:t>
            </a:r>
          </a:p>
        </p:txBody>
      </p:sp>
      <p:sp>
        <p:nvSpPr>
          <p:cNvPr id="157" name="TextBox 156"/>
          <p:cNvSpPr txBox="1"/>
          <p:nvPr/>
        </p:nvSpPr>
        <p:spPr>
          <a:xfrm>
            <a:off x="9062673" y="1365015"/>
            <a:ext cx="1470348" cy="622511"/>
          </a:xfrm>
          <a:prstGeom prst="rect">
            <a:avLst/>
          </a:prstGeom>
          <a:solidFill>
            <a:srgbClr val="7030A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Predictive Analytics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Dashboards</a:t>
            </a:r>
          </a:p>
        </p:txBody>
      </p:sp>
      <p:sp>
        <p:nvSpPr>
          <p:cNvPr id="158" name="TextBox 157"/>
          <p:cNvSpPr txBox="1"/>
          <p:nvPr/>
        </p:nvSpPr>
        <p:spPr>
          <a:xfrm>
            <a:off x="10776251" y="1369048"/>
            <a:ext cx="1417581" cy="446397"/>
          </a:xfrm>
          <a:prstGeom prst="rect">
            <a:avLst/>
          </a:prstGeom>
          <a:solidFill>
            <a:srgbClr val="7030A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1" i="0" u="none" strike="noStrike" kern="0" cap="none" spc="0" normalizeH="0" baseline="0" noProof="0" dirty="0">
                <a:ln>
                  <a:noFill/>
                </a:ln>
                <a:solidFill>
                  <a:schemeClr val="bg1"/>
                </a:solidFill>
                <a:effectLst/>
                <a:uLnTx/>
                <a:uFillTx/>
              </a:rPr>
              <a:t>Process Automation</a:t>
            </a:r>
          </a:p>
        </p:txBody>
      </p:sp>
      <p:sp>
        <p:nvSpPr>
          <p:cNvPr id="159" name="TextBox 158"/>
          <p:cNvSpPr txBox="1"/>
          <p:nvPr/>
        </p:nvSpPr>
        <p:spPr>
          <a:xfrm>
            <a:off x="2562833" y="2869648"/>
            <a:ext cx="2489305" cy="4062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ysClr val="windowText" lastClr="000000"/>
                </a:solidFill>
                <a:effectLst/>
                <a:uLnTx/>
                <a:uFillTx/>
              </a:rPr>
              <a:t>AMQP/AMQP over </a:t>
            </a:r>
            <a:r>
              <a:rPr kumimoji="0" lang="en-US" sz="1020" b="0" i="0" u="none" strike="noStrike" kern="0" cap="none" spc="0" normalizeH="0" baseline="0" noProof="0" dirty="0" err="1">
                <a:ln>
                  <a:noFill/>
                </a:ln>
                <a:solidFill>
                  <a:sysClr val="windowText" lastClr="000000"/>
                </a:solidFill>
                <a:effectLst/>
                <a:uLnTx/>
                <a:uFillTx/>
              </a:rPr>
              <a:t>WebSocket</a:t>
            </a:r>
            <a:endParaRPr kumimoji="0" lang="en-US" sz="102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ysClr val="windowText" lastClr="000000"/>
                </a:solidFill>
                <a:effectLst/>
                <a:uLnTx/>
                <a:uFillTx/>
              </a:rPr>
              <a:t>, HTTPS, MQTT</a:t>
            </a:r>
          </a:p>
        </p:txBody>
      </p:sp>
      <p:sp>
        <p:nvSpPr>
          <p:cNvPr id="52" name="TextBox 100"/>
          <p:cNvSpPr txBox="1"/>
          <p:nvPr/>
        </p:nvSpPr>
        <p:spPr>
          <a:xfrm>
            <a:off x="998629" y="5488241"/>
            <a:ext cx="1125716" cy="17081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rPr>
              <a:t>{ </a:t>
            </a:r>
            <a:r>
              <a:rPr kumimoji="0" lang="en-US" sz="1050" b="1" i="0" u="none" strike="noStrike" kern="0" cap="none" spc="0" normalizeH="0" baseline="0" noProof="0" dirty="0">
                <a:ln>
                  <a:noFill/>
                </a:ln>
                <a:solidFill>
                  <a:srgbClr val="7030A0"/>
                </a:solidFill>
                <a:effectLst/>
                <a:uLnTx/>
                <a:uFillTx/>
              </a:rPr>
              <a:t>SDK</a:t>
            </a:r>
            <a:r>
              <a:rPr kumimoji="0" lang="en-US" sz="1050" b="0" i="0" u="none" strike="noStrike" kern="0" cap="none" spc="0" normalizeH="0" baseline="0" noProof="0" dirty="0">
                <a:ln>
                  <a:noFill/>
                </a:ln>
                <a:solidFill>
                  <a:sysClr val="windowText" lastClr="000000"/>
                </a:solidFill>
                <a:effectLst/>
                <a:uLnTx/>
                <a:uFillTx/>
              </a:rPr>
              <a:t> – .NET C#,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rPr>
              <a:t>  JS, C, JAVA, Python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rPr>
              <a:t>{ </a:t>
            </a:r>
            <a:r>
              <a:rPr kumimoji="0" lang="en-US" sz="1050" b="1" i="0" u="none" strike="noStrike" kern="0" cap="none" spc="0" normalizeH="0" baseline="0" noProof="0" dirty="0">
                <a:ln>
                  <a:noFill/>
                </a:ln>
                <a:solidFill>
                  <a:srgbClr val="7030A0"/>
                </a:solidFill>
                <a:effectLst/>
                <a:uLnTx/>
                <a:uFillTx/>
              </a:rPr>
              <a:t>OS</a:t>
            </a:r>
            <a:r>
              <a:rPr kumimoji="0" lang="en-US" sz="1050" b="0" i="0" u="none" strike="noStrike" kern="0" cap="none" spc="0" normalizeH="0" baseline="0" noProof="0" dirty="0">
                <a:ln>
                  <a:noFill/>
                </a:ln>
                <a:solidFill>
                  <a:sysClr val="windowText" lastClr="000000"/>
                </a:solidFill>
                <a:effectLst/>
                <a:uLnTx/>
                <a:uFillTx/>
              </a:rPr>
              <a:t> - Win, Android, iOS, Linux,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rPr>
              <a:t>RTOS, MBED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ysClr val="windowText" lastClr="000000"/>
              </a:solidFill>
              <a:effectLst/>
              <a:uLnTx/>
              <a:uFillTx/>
            </a:endParaRPr>
          </a:p>
        </p:txBody>
      </p:sp>
      <p:sp>
        <p:nvSpPr>
          <p:cNvPr id="53" name="TextBox 158"/>
          <p:cNvSpPr txBox="1"/>
          <p:nvPr/>
        </p:nvSpPr>
        <p:spPr>
          <a:xfrm>
            <a:off x="2546129" y="5314837"/>
            <a:ext cx="2489305" cy="4062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ysClr val="windowText" lastClr="000000"/>
                </a:solidFill>
                <a:effectLst/>
                <a:uLnTx/>
                <a:uFillTx/>
              </a:rPr>
              <a:t>AMQP/AMQP over </a:t>
            </a:r>
            <a:r>
              <a:rPr kumimoji="0" lang="en-US" sz="1020" b="0" i="0" u="none" strike="noStrike" kern="0" cap="none" spc="0" normalizeH="0" baseline="0" noProof="0" dirty="0" err="1">
                <a:ln>
                  <a:noFill/>
                </a:ln>
                <a:solidFill>
                  <a:sysClr val="windowText" lastClr="000000"/>
                </a:solidFill>
                <a:effectLst/>
                <a:uLnTx/>
                <a:uFillTx/>
              </a:rPr>
              <a:t>WebSocket</a:t>
            </a:r>
            <a:endParaRPr kumimoji="0" lang="en-US" sz="102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ysClr val="windowText" lastClr="000000"/>
                </a:solidFill>
                <a:effectLst/>
                <a:uLnTx/>
                <a:uFillTx/>
              </a:rPr>
              <a:t>, HTTPS, MQTT</a:t>
            </a:r>
          </a:p>
        </p:txBody>
      </p:sp>
      <p:sp>
        <p:nvSpPr>
          <p:cNvPr id="54" name="TextBox 131"/>
          <p:cNvSpPr txBox="1"/>
          <p:nvPr/>
        </p:nvSpPr>
        <p:spPr>
          <a:xfrm>
            <a:off x="930376" y="922175"/>
            <a:ext cx="3053906" cy="312073"/>
          </a:xfrm>
          <a:prstGeom prst="rect">
            <a:avLst/>
          </a:prstGeom>
          <a:solidFill>
            <a:schemeClr val="tx1"/>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a:ln>
                  <a:noFill/>
                </a:ln>
                <a:solidFill>
                  <a:schemeClr val="bg1"/>
                </a:solidFill>
                <a:effectLst/>
                <a:uLnTx/>
                <a:uFillTx/>
              </a:rPr>
              <a:t>On-Pre,</a:t>
            </a:r>
            <a:endParaRPr kumimoji="0" lang="en-US" sz="1428" b="1"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307085353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 name="Title 1"/>
          <p:cNvSpPr>
            <a:spLocks noGrp="1"/>
          </p:cNvSpPr>
          <p:nvPr>
            <p:ph type="title"/>
          </p:nvPr>
        </p:nvSpPr>
        <p:spPr/>
        <p:txBody>
          <a:bodyPr/>
          <a:lstStyle/>
          <a:p>
            <a:r>
              <a:rPr lang="en-US" dirty="0"/>
              <a:t>Microsoft Azure IoT services</a:t>
            </a:r>
            <a:br>
              <a:rPr lang="en-US" dirty="0"/>
            </a:br>
            <a:endParaRPr lang="en-US" sz="3600" dirty="0"/>
          </a:p>
        </p:txBody>
      </p:sp>
      <p:graphicFrame>
        <p:nvGraphicFramePr>
          <p:cNvPr id="32" name="Table 31"/>
          <p:cNvGraphicFramePr>
            <a:graphicFrameLocks noGrp="1"/>
          </p:cNvGraphicFramePr>
          <p:nvPr>
            <p:extLst>
              <p:ext uri="{D42A27DB-BD31-4B8C-83A1-F6EECF244321}">
                <p14:modId xmlns:p14="http://schemas.microsoft.com/office/powerpoint/2010/main" val="1179448025"/>
              </p:ext>
            </p:extLst>
          </p:nvPr>
        </p:nvGraphicFramePr>
        <p:xfrm>
          <a:off x="720991" y="1820862"/>
          <a:ext cx="10994494" cy="4804341"/>
        </p:xfrm>
        <a:graphic>
          <a:graphicData uri="http://schemas.openxmlformats.org/drawingml/2006/table">
            <a:tbl>
              <a:tblPr firstRow="1" bandRow="1">
                <a:tableStyleId>{5C22544A-7EE6-4342-B048-85BDC9FD1C3A}</a:tableStyleId>
              </a:tblPr>
              <a:tblGrid>
                <a:gridCol w="1537494">
                  <a:extLst>
                    <a:ext uri="{9D8B030D-6E8A-4147-A177-3AD203B41FA5}">
                      <a16:colId xmlns:a16="http://schemas.microsoft.com/office/drawing/2014/main" val="20000"/>
                    </a:ext>
                  </a:extLst>
                </a:gridCol>
                <a:gridCol w="2364250">
                  <a:extLst>
                    <a:ext uri="{9D8B030D-6E8A-4147-A177-3AD203B41FA5}">
                      <a16:colId xmlns:a16="http://schemas.microsoft.com/office/drawing/2014/main" val="20001"/>
                    </a:ext>
                  </a:extLst>
                </a:gridCol>
                <a:gridCol w="2364250">
                  <a:extLst>
                    <a:ext uri="{9D8B030D-6E8A-4147-A177-3AD203B41FA5}">
                      <a16:colId xmlns:a16="http://schemas.microsoft.com/office/drawing/2014/main" val="20002"/>
                    </a:ext>
                  </a:extLst>
                </a:gridCol>
                <a:gridCol w="2364250">
                  <a:extLst>
                    <a:ext uri="{9D8B030D-6E8A-4147-A177-3AD203B41FA5}">
                      <a16:colId xmlns:a16="http://schemas.microsoft.com/office/drawing/2014/main" val="20003"/>
                    </a:ext>
                  </a:extLst>
                </a:gridCol>
                <a:gridCol w="2364250">
                  <a:extLst>
                    <a:ext uri="{9D8B030D-6E8A-4147-A177-3AD203B41FA5}">
                      <a16:colId xmlns:a16="http://schemas.microsoft.com/office/drawing/2014/main" val="20004"/>
                    </a:ext>
                  </a:extLst>
                </a:gridCol>
              </a:tblGrid>
              <a:tr h="479554">
                <a:tc>
                  <a:txBody>
                    <a:bodyPr/>
                    <a:lstStyle/>
                    <a:p>
                      <a:r>
                        <a:rPr lang="en-GB" sz="1600" b="0" dirty="0">
                          <a:solidFill>
                            <a:srgbClr val="FFFFFF"/>
                          </a:solidFill>
                          <a:latin typeface="Segoe UI Semibold" panose="020B0702040204020203" pitchFamily="34" charset="0"/>
                        </a:rPr>
                        <a:t>Devices</a:t>
                      </a:r>
                      <a:endParaRPr lang="en-US" sz="1600" b="0" dirty="0">
                        <a:solidFill>
                          <a:srgbClr val="FFFFFF"/>
                        </a:solidFill>
                        <a:latin typeface="Segoe UI Semibold" panose="020B0702040204020203" pitchFamily="34" charset="0"/>
                      </a:endParaRPr>
                    </a:p>
                  </a:txBody>
                  <a:tcPr marL="86165" marR="86165" marT="43083" marB="43083"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600" b="0" baseline="0" dirty="0">
                          <a:solidFill>
                            <a:srgbClr val="FFFFFF"/>
                          </a:solidFill>
                          <a:latin typeface="Segoe UI Semibold" panose="020B0702040204020203" pitchFamily="34" charset="0"/>
                        </a:rPr>
                        <a:t>Device Connectivity</a:t>
                      </a:r>
                      <a:endParaRPr lang="en-GB" sz="1600" b="0" dirty="0">
                        <a:solidFill>
                          <a:srgbClr val="FFFFFF"/>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a:solidFill>
                            <a:srgbClr val="FFFFFF"/>
                          </a:solidFill>
                          <a:latin typeface="Segoe UI Semibold" panose="020B0702040204020203" pitchFamily="34" charset="0"/>
                        </a:rPr>
                        <a:t>Storage</a:t>
                      </a:r>
                      <a:endParaRPr lang="en-US" sz="1600" b="0" dirty="0">
                        <a:solidFill>
                          <a:srgbClr val="FFFFFF"/>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a:solidFill>
                            <a:srgbClr val="FFFFFF"/>
                          </a:solidFill>
                          <a:latin typeface="Segoe UI Semibold" panose="020B0702040204020203" pitchFamily="34" charset="0"/>
                        </a:rPr>
                        <a:t>Analytics</a:t>
                      </a:r>
                      <a:endParaRPr lang="en-US" sz="1600" b="0" dirty="0">
                        <a:solidFill>
                          <a:srgbClr val="FFFFFF"/>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600" b="0" kern="1200" dirty="0">
                          <a:solidFill>
                            <a:srgbClr val="FFFFFF"/>
                          </a:solidFill>
                          <a:latin typeface="Segoe UI Semibold" panose="020B0702040204020203" pitchFamily="34" charset="0"/>
                          <a:ea typeface="+mn-ea"/>
                          <a:cs typeface="+mn-cs"/>
                        </a:rPr>
                        <a:t>Presentation &amp; Action</a:t>
                      </a:r>
                    </a:p>
                  </a:txBody>
                  <a:tcPr marL="86165" marR="86165"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Event Hubs </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SQL Database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Machine Learning</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App</a:t>
                      </a:r>
                      <a:r>
                        <a:rPr lang="en-US" sz="1600" kern="0" baseline="0" dirty="0">
                          <a:solidFill>
                            <a:srgbClr val="FFFFFF"/>
                          </a:solidFill>
                        </a:rPr>
                        <a:t> Service</a:t>
                      </a:r>
                      <a:endParaRPr lang="en-US" sz="1600" kern="0" dirty="0">
                        <a:solidFill>
                          <a:srgbClr val="FFFFFF"/>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1"/>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err="1">
                          <a:solidFill>
                            <a:srgbClr val="FFFFFF"/>
                          </a:solidFill>
                        </a:rPr>
                        <a:t>IoT</a:t>
                      </a:r>
                      <a:r>
                        <a:rPr lang="en-US" sz="1600" kern="0" dirty="0">
                          <a:solidFill>
                            <a:srgbClr val="FFFFFF"/>
                          </a:solidFill>
                        </a:rPr>
                        <a:t> Hubs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Table/Blob Storage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Stream Analytics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Power BI</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2"/>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Service Bus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2">
                          <a:lumMod val="50000"/>
                        </a:schemeClr>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DocumentDB</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HDInsight</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Notification Hubs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3"/>
                  </a:ext>
                </a:extLst>
              </a:tr>
              <a:tr h="957795">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2">
                          <a:lumMod val="50000"/>
                        </a:schemeClr>
                      </a:solid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External Data Sources</a:t>
                      </a:r>
                      <a:endParaRPr lang="en-US" sz="1600" dirty="0">
                        <a:solidFill>
                          <a:schemeClr val="bg1"/>
                        </a:solidFill>
                      </a:endParaRPr>
                    </a:p>
                  </a:txBody>
                  <a:tcPr marL="861659" marR="43083" marT="43083" marB="43083" anchor="ctr">
                    <a:lnL w="12700" cap="flat" cmpd="sng" algn="ctr">
                      <a:solidFill>
                        <a:schemeClr val="bg2">
                          <a:lumMod val="50000"/>
                        </a:schemeClr>
                      </a:solidFill>
                      <a:prstDash val="dot"/>
                      <a:round/>
                      <a:headEnd type="none" w="med" len="med"/>
                      <a:tailEnd type="none" w="med" len="med"/>
                    </a:lnL>
                    <a:lnR w="12700" cap="flat" cmpd="sng" algn="ctr">
                      <a:solidFill>
                        <a:schemeClr val="bg2">
                          <a:lumMod val="50000"/>
                        </a:schemeClr>
                      </a:solidFill>
                      <a:prstDash val="dot"/>
                      <a:round/>
                      <a:headEnd type="none" w="med" len="med"/>
                      <a:tailEnd type="none" w="med" len="med"/>
                    </a:lnR>
                    <a:lnT w="12700" cap="flat" cmpd="sng" algn="ctr">
                      <a:solidFill>
                        <a:schemeClr val="bg2">
                          <a:lumMod val="50000"/>
                        </a:schemeClr>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External Data Sources</a:t>
                      </a:r>
                    </a:p>
                  </a:txBody>
                  <a:tcPr marL="861659" marR="43083" marT="43083" marB="43083" anchor="ctr">
                    <a:lnL w="12700" cap="flat" cmpd="sng" algn="ctr">
                      <a:solidFill>
                        <a:schemeClr val="bg2">
                          <a:lumMod val="50000"/>
                        </a:schemeClr>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Data Factory</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Mobile Services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4"/>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BizTalk Services</a:t>
                      </a:r>
                    </a:p>
                  </a:txBody>
                  <a:tcPr marL="861659" marR="43083" marT="43083" marB="43083" anchor="ctr">
                    <a:lnL w="12700" cap="flat" cmpd="sng" algn="ctr">
                      <a:no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5"/>
                  </a:ext>
                </a:extLst>
              </a:tr>
            </a:tbl>
          </a:graphicData>
        </a:graphic>
      </p:graphicFrame>
      <p:grpSp>
        <p:nvGrpSpPr>
          <p:cNvPr id="33" name="Group 32"/>
          <p:cNvGrpSpPr>
            <a:grpSpLocks noChangeAspect="1"/>
          </p:cNvGrpSpPr>
          <p:nvPr/>
        </p:nvGrpSpPr>
        <p:grpSpPr>
          <a:xfrm>
            <a:off x="980098" y="2547100"/>
            <a:ext cx="857276" cy="619142"/>
            <a:chOff x="5893817" y="-2363993"/>
            <a:chExt cx="1589176" cy="1147736"/>
          </a:xfrm>
        </p:grpSpPr>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35" name="Group 34"/>
            <p:cNvGrpSpPr>
              <a:grpSpLocks noChangeAspect="1"/>
            </p:cNvGrpSpPr>
            <p:nvPr/>
          </p:nvGrpSpPr>
          <p:grpSpPr>
            <a:xfrm>
              <a:off x="6051365" y="-2363988"/>
              <a:ext cx="1149652" cy="1147731"/>
              <a:chOff x="2475317" y="-6877877"/>
              <a:chExt cx="1493848" cy="1490961"/>
            </a:xfrm>
          </p:grpSpPr>
          <p:sp>
            <p:nvSpPr>
              <p:cNvPr id="40"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dirty="0">
                  <a:solidFill>
                    <a:srgbClr val="000000"/>
                  </a:solidFill>
                  <a:sym typeface="Segoe UI" panose="020B0502040204020203" pitchFamily="34" charset="0"/>
                </a:endParaRPr>
              </a:p>
            </p:txBody>
          </p:sp>
          <p:sp>
            <p:nvSpPr>
              <p:cNvPr id="41"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dirty="0">
                  <a:solidFill>
                    <a:srgbClr val="000000"/>
                  </a:solidFill>
                  <a:sym typeface="Segoe UI" panose="020B0502040204020203" pitchFamily="34" charset="0"/>
                </a:endParaRPr>
              </a:p>
            </p:txBody>
          </p:sp>
          <p:sp>
            <p:nvSpPr>
              <p:cNvPr id="42" name="Rectangle 41"/>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698840">
                  <a:defRPr/>
                </a:pPr>
                <a:endParaRPr lang="en-US" sz="900" kern="0" dirty="0">
                  <a:solidFill>
                    <a:srgbClr val="000000"/>
                  </a:solidFill>
                  <a:sym typeface="Segoe UI" panose="020B0502040204020203" pitchFamily="34" charset="0"/>
                </a:endParaRPr>
              </a:p>
            </p:txBody>
          </p:sp>
        </p:grpSp>
        <p:sp>
          <p:nvSpPr>
            <p:cNvPr id="36"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68548" tIns="34273" rIns="68548" bIns="34273" numCol="1" rtlCol="0" anchor="ctr" anchorCtr="0" compatLnSpc="1">
              <a:prstTxWarp prst="textNoShape">
                <a:avLst/>
              </a:prstTxWarp>
            </a:bodyPr>
            <a:lstStyle/>
            <a:p>
              <a:pPr algn="ctr" defTabSz="616560">
                <a:defRPr/>
              </a:pPr>
              <a:endParaRPr lang="en-US" sz="1350" kern="0" dirty="0">
                <a:solidFill>
                  <a:srgbClr val="000000"/>
                </a:solidFill>
                <a:latin typeface="Segoe UI Light" panose="020B0502040204020203" pitchFamily="34" charset="0"/>
                <a:sym typeface="Segoe UI Light" panose="020B0502040204020203" pitchFamily="34" charset="0"/>
              </a:endParaRPr>
            </a:p>
          </p:txBody>
        </p:sp>
        <p:pic>
          <p:nvPicPr>
            <p:cNvPr id="37" name="Picture 2" descr="\\MAGNUM\Projects\Microsoft\Cloud Power FY12\Design\ICONS_PNG\Next_Gen_Application.png"/>
            <p:cNvPicPr>
              <a:picLocks noChangeAspect="1" noChangeArrowheads="1"/>
            </p:cNvPicPr>
            <p:nvPr/>
          </p:nvPicPr>
          <p:blipFill>
            <a:blip r:embed="rId4" cstate="screen">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38" name="Picture 24" descr="E:\Eric Suchiang FD\Icons\Metro Icon\Metro icons ALL WHITE\cctv.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39" name="Freeform 38"/>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67201" tIns="33601" rIns="67201" bIns="33601" numCol="1" rtlCol="0" anchor="ctr" anchorCtr="0" compatLnSpc="1">
              <a:prstTxWarp prst="textNoShape">
                <a:avLst/>
              </a:prstTxWarp>
            </a:bodyPr>
            <a:lstStyle/>
            <a:p>
              <a:pPr algn="ctr" defTabSz="671355" fontAlgn="base">
                <a:spcBef>
                  <a:spcPct val="0"/>
                </a:spcBef>
                <a:spcAft>
                  <a:spcPct val="0"/>
                </a:spcAft>
                <a:defRPr/>
              </a:pPr>
              <a:endParaRPr lang="en-US" sz="1275" kern="0" dirty="0">
                <a:solidFill>
                  <a:srgbClr val="000000"/>
                </a:solidFill>
              </a:endParaRPr>
            </a:p>
          </p:txBody>
        </p:sp>
      </p:grpSp>
      <p:grpSp>
        <p:nvGrpSpPr>
          <p:cNvPr id="43" name="Group 42"/>
          <p:cNvGrpSpPr>
            <a:grpSpLocks noChangeAspect="1"/>
          </p:cNvGrpSpPr>
          <p:nvPr/>
        </p:nvGrpSpPr>
        <p:grpSpPr>
          <a:xfrm>
            <a:off x="1110827" y="3472111"/>
            <a:ext cx="695399" cy="516592"/>
            <a:chOff x="5630249" y="-855090"/>
            <a:chExt cx="1258953" cy="935238"/>
          </a:xfrm>
          <a:solidFill>
            <a:schemeClr val="bg1"/>
          </a:solidFill>
        </p:grpSpPr>
        <p:sp>
          <p:nvSpPr>
            <p:cNvPr id="44"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grpFill/>
            <a:ln>
              <a:noFill/>
            </a:ln>
            <a:extLst/>
          </p:spPr>
          <p:txBody>
            <a:bodyPr vert="horz" wrap="square" lIns="68551" tIns="34275" rIns="68551" bIns="34275" numCol="1" anchor="t" anchorCtr="0" compatLnSpc="1">
              <a:prstTxWarp prst="textNoShape">
                <a:avLst/>
              </a:prstTxWarp>
            </a:bodyPr>
            <a:lstStyle/>
            <a:p>
              <a:pPr algn="ctr" defTabSz="698840">
                <a:defRPr/>
              </a:pPr>
              <a:endParaRPr lang="en-US" sz="1350" kern="0" dirty="0">
                <a:solidFill>
                  <a:srgbClr val="000000"/>
                </a:solidFill>
              </a:endParaRPr>
            </a:p>
          </p:txBody>
        </p:sp>
        <p:sp>
          <p:nvSpPr>
            <p:cNvPr id="50"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750" kern="0" dirty="0">
                <a:solidFill>
                  <a:srgbClr val="000000"/>
                </a:solidFill>
                <a:ea typeface="Segoe UI" pitchFamily="34" charset="0"/>
                <a:cs typeface="Segoe UI" pitchFamily="34" charset="0"/>
              </a:endParaRPr>
            </a:p>
          </p:txBody>
        </p:sp>
        <p:pic>
          <p:nvPicPr>
            <p:cNvPr id="63" name="Picture 3" descr="C:\Users\chrisw\Desktop\Kinect Hand.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black">
            <a:xfrm>
              <a:off x="5630249" y="-354098"/>
              <a:ext cx="495792" cy="397290"/>
            </a:xfrm>
            <a:prstGeom prst="rect">
              <a:avLst/>
            </a:prstGeom>
            <a:noFill/>
            <a:extLst/>
          </p:spPr>
        </p:pic>
        <p:sp>
          <p:nvSpPr>
            <p:cNvPr id="64"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grpFill/>
            <a:ln w="0">
              <a:noFill/>
              <a:prstDash val="solid"/>
              <a:round/>
              <a:headEnd/>
              <a:tailEnd/>
            </a:ln>
          </p:spPr>
          <p:txBody>
            <a:bodyPr vert="horz" wrap="square" lIns="67203" tIns="33602" rIns="67203" bIns="33602" numCol="1" anchor="t" anchorCtr="0" compatLnSpc="1">
              <a:prstTxWarp prst="textNoShape">
                <a:avLst/>
              </a:prstTxWarp>
            </a:bodyPr>
            <a:lstStyle/>
            <a:p>
              <a:pPr algn="ctr" defTabSz="671576">
                <a:defRPr/>
              </a:pPr>
              <a:endParaRPr lang="en-US" sz="1275" kern="0" dirty="0">
                <a:solidFill>
                  <a:srgbClr val="000000"/>
                </a:solidFill>
              </a:endParaRPr>
            </a:p>
          </p:txBody>
        </p:sp>
        <p:sp>
          <p:nvSpPr>
            <p:cNvPr id="65"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8551" tIns="34275" rIns="822610" bIns="34275" numCol="1" spcCol="0" rtlCol="0" fromWordArt="0" anchor="b" anchorCtr="0" forceAA="0" compatLnSpc="1">
              <a:prstTxWarp prst="textNoShape">
                <a:avLst/>
              </a:prstTxWarp>
              <a:noAutofit/>
            </a:bodyPr>
            <a:lstStyle/>
            <a:p>
              <a:pPr defTabSz="684846" fontAlgn="base">
                <a:spcBef>
                  <a:spcPct val="0"/>
                </a:spcBef>
                <a:spcAft>
                  <a:spcPct val="0"/>
                </a:spcAft>
                <a:defRPr/>
              </a:pPr>
              <a:endParaRPr lang="en-US" sz="1650" kern="0" spc="-38" dirty="0">
                <a:solidFill>
                  <a:srgbClr val="000000"/>
                </a:solidFill>
                <a:latin typeface="Segoe UI Light"/>
                <a:ea typeface="Segoe UI" pitchFamily="34" charset="0"/>
                <a:cs typeface="Segoe UI" pitchFamily="34" charset="0"/>
              </a:endParaRPr>
            </a:p>
          </p:txBody>
        </p:sp>
        <p:sp>
          <p:nvSpPr>
            <p:cNvPr id="66"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5" rIns="68551" bIns="34275" numCol="1" anchor="t" anchorCtr="0" compatLnSpc="1">
              <a:prstTxWarp prst="textNoShape">
                <a:avLst/>
              </a:prstTxWarp>
            </a:bodyPr>
            <a:lstStyle/>
            <a:p>
              <a:pPr defTabSz="698813"/>
              <a:endParaRPr lang="en-US" sz="1575" dirty="0">
                <a:solidFill>
                  <a:srgbClr val="000000"/>
                </a:solidFill>
              </a:endParaRPr>
            </a:p>
          </p:txBody>
        </p:sp>
      </p:grpSp>
      <p:grpSp>
        <p:nvGrpSpPr>
          <p:cNvPr id="67" name="Group 66"/>
          <p:cNvGrpSpPr/>
          <p:nvPr/>
        </p:nvGrpSpPr>
        <p:grpSpPr>
          <a:xfrm>
            <a:off x="1433266" y="4262064"/>
            <a:ext cx="552282" cy="335680"/>
            <a:chOff x="2012636" y="-279971"/>
            <a:chExt cx="734842" cy="447764"/>
          </a:xfrm>
          <a:solidFill>
            <a:schemeClr val="bg1"/>
          </a:solidFill>
        </p:grpSpPr>
        <p:sp>
          <p:nvSpPr>
            <p:cNvPr id="73"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1350" kern="0" spc="-38" dirty="0">
                <a:solidFill>
                  <a:srgbClr val="000000"/>
                </a:solidFill>
                <a:ea typeface="Segoe UI" pitchFamily="34" charset="0"/>
                <a:cs typeface="Segoe UI" pitchFamily="34" charset="0"/>
              </a:endParaRPr>
            </a:p>
          </p:txBody>
        </p:sp>
        <p:sp>
          <p:nvSpPr>
            <p:cNvPr id="74"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82261" tIns="41131" rIns="41131" bIns="82261" numCol="1" spcCol="0" rtlCol="0" fromWordArt="0" anchor="b" anchorCtr="0" forceAA="0" compatLnSpc="1">
              <a:prstTxWarp prst="textNoShape">
                <a:avLst/>
              </a:prstTxWarp>
              <a:noAutofit/>
            </a:bodyPr>
            <a:lstStyle/>
            <a:p>
              <a:pPr algn="ctr" defTabSz="821816" fontAlgn="base">
                <a:spcBef>
                  <a:spcPct val="0"/>
                </a:spcBef>
                <a:spcAft>
                  <a:spcPct val="0"/>
                </a:spcAft>
                <a:defRPr/>
              </a:pPr>
              <a:endParaRPr lang="en-US" kern="0" spc="-45" dirty="0">
                <a:solidFill>
                  <a:srgbClr val="000000"/>
                </a:solidFill>
                <a:ea typeface="Segoe UI" pitchFamily="34" charset="0"/>
                <a:cs typeface="Segoe UI" pitchFamily="34" charset="0"/>
              </a:endParaRPr>
            </a:p>
          </p:txBody>
        </p:sp>
      </p:grpSp>
      <p:pic>
        <p:nvPicPr>
          <p:cNvPr id="75" name="Picture 7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6462" y="4209473"/>
            <a:ext cx="479992" cy="479992"/>
          </a:xfrm>
          <a:prstGeom prst="rect">
            <a:avLst/>
          </a:prstGeom>
        </p:spPr>
      </p:pic>
      <p:pic>
        <p:nvPicPr>
          <p:cNvPr id="82"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2431639" y="5118829"/>
            <a:ext cx="472432" cy="472432"/>
          </a:xfrm>
          <a:prstGeom prst="rect">
            <a:avLst/>
          </a:prstGeom>
          <a:noFill/>
        </p:spPr>
      </p:pic>
      <p:pic>
        <p:nvPicPr>
          <p:cNvPr id="83" name="Picture 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4754526" y="2556449"/>
            <a:ext cx="423739" cy="44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6"/>
          <p:cNvPicPr>
            <a:picLocks noChangeAspect="1"/>
          </p:cNvPicPr>
          <p:nvPr/>
        </p:nvPicPr>
        <p:blipFill>
          <a:blip r:embed="rId10">
            <a:biLevel thresh="25000"/>
            <a:extLst>
              <a:ext uri="{28A0092B-C50C-407E-A947-70E740481C1C}">
                <a14:useLocalDpi xmlns:a14="http://schemas.microsoft.com/office/drawing/2010/main"/>
              </a:ext>
            </a:extLst>
          </a:blip>
          <a:srcRect/>
          <a:stretch>
            <a:fillRect/>
          </a:stretch>
        </p:blipFill>
        <p:spPr bwMode="auto">
          <a:xfrm>
            <a:off x="4740565" y="3465427"/>
            <a:ext cx="451665" cy="39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8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70233" y="4091686"/>
            <a:ext cx="792325" cy="792325"/>
          </a:xfrm>
          <a:prstGeom prst="rect">
            <a:avLst/>
          </a:prstGeom>
        </p:spPr>
      </p:pic>
      <p:sp>
        <p:nvSpPr>
          <p:cNvPr id="89" name="TextBox 88"/>
          <p:cNvSpPr txBox="1"/>
          <p:nvPr/>
        </p:nvSpPr>
        <p:spPr>
          <a:xfrm>
            <a:off x="4783028" y="4417205"/>
            <a:ext cx="364848" cy="240136"/>
          </a:xfrm>
          <a:prstGeom prst="rect">
            <a:avLst/>
          </a:prstGeom>
          <a:noFill/>
          <a:ln>
            <a:noFill/>
            <a:headEnd type="none" w="med" len="med"/>
            <a:tailEnd type="none" w="med" len="med"/>
          </a:ln>
        </p:spPr>
        <p:txBody>
          <a:bodyPr wrap="square" lIns="0" tIns="0" rIns="0" bIns="0" rtlCol="0">
            <a:spAutoFit/>
          </a:bodyPr>
          <a:lstStyle/>
          <a:p>
            <a:pPr algn="ctr" defTabSz="699385"/>
            <a:r>
              <a:rPr lang="en-US" sz="1530" spc="-30" dirty="0">
                <a:solidFill>
                  <a:srgbClr val="4668C5"/>
                </a:solidFill>
                <a:ea typeface="Segoe UI" pitchFamily="34" charset="0"/>
                <a:cs typeface="Segoe UI" pitchFamily="34" charset="0"/>
              </a:rPr>
              <a:t>{  }</a:t>
            </a:r>
          </a:p>
        </p:txBody>
      </p:sp>
      <p:pic>
        <p:nvPicPr>
          <p:cNvPr id="90"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4730183" y="5185764"/>
            <a:ext cx="472432" cy="472432"/>
          </a:xfrm>
          <a:prstGeom prst="rect">
            <a:avLst/>
          </a:prstGeom>
          <a:noFill/>
        </p:spPr>
      </p:pic>
      <p:pic>
        <p:nvPicPr>
          <p:cNvPr id="91" name="Picture 9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988387" y="2391622"/>
            <a:ext cx="753850" cy="753850"/>
          </a:xfrm>
          <a:prstGeom prst="rect">
            <a:avLst/>
          </a:prstGeom>
        </p:spPr>
      </p:pic>
      <p:pic>
        <p:nvPicPr>
          <p:cNvPr id="95" name="Picture 11"/>
          <p:cNvPicPr>
            <a:picLocks noChangeAspect="1"/>
          </p:cNvPicPr>
          <p:nvPr/>
        </p:nvPicPr>
        <p:blipFill>
          <a:blip r:embed="rId13">
            <a:biLevel thresh="25000"/>
            <a:extLst>
              <a:ext uri="{28A0092B-C50C-407E-A947-70E740481C1C}">
                <a14:useLocalDpi xmlns:a14="http://schemas.microsoft.com/office/drawing/2010/main"/>
              </a:ext>
            </a:extLst>
          </a:blip>
          <a:srcRect/>
          <a:stretch>
            <a:fillRect/>
          </a:stretch>
        </p:blipFill>
        <p:spPr bwMode="auto">
          <a:xfrm>
            <a:off x="9535450" y="2566770"/>
            <a:ext cx="429810" cy="42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73"/>
          <p:cNvPicPr>
            <a:picLocks noChangeAspect="1"/>
          </p:cNvPicPr>
          <p:nvPr/>
        </p:nvPicPr>
        <p:blipFill>
          <a:blip r:embed="rId14">
            <a:biLevel thresh="25000"/>
            <a:extLst>
              <a:ext uri="{28A0092B-C50C-407E-A947-70E740481C1C}">
                <a14:useLocalDpi xmlns:a14="http://schemas.microsoft.com/office/drawing/2010/main"/>
              </a:ext>
            </a:extLst>
          </a:blip>
          <a:srcRect/>
          <a:stretch>
            <a:fillRect/>
          </a:stretch>
        </p:blipFill>
        <p:spPr bwMode="auto">
          <a:xfrm>
            <a:off x="9611332" y="5197397"/>
            <a:ext cx="278041" cy="4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96"/>
          <p:cNvPicPr>
            <a:picLocks noChangeAspect="1"/>
          </p:cNvPicPr>
          <p:nvPr/>
        </p:nvPicPr>
        <p:blipFill>
          <a:blip r:embed="rId15" cstate="screen">
            <a:biLevel thresh="25000"/>
            <a:extLst>
              <a:ext uri="{28A0092B-C50C-407E-A947-70E740481C1C}">
                <a14:useLocalDpi xmlns:a14="http://schemas.microsoft.com/office/drawing/2010/main"/>
              </a:ext>
            </a:extLst>
          </a:blip>
          <a:stretch>
            <a:fillRect/>
          </a:stretch>
        </p:blipFill>
        <p:spPr>
          <a:xfrm>
            <a:off x="9575169" y="4349118"/>
            <a:ext cx="373876" cy="373876"/>
          </a:xfrm>
          <a:prstGeom prst="rect">
            <a:avLst/>
          </a:prstGeom>
        </p:spPr>
      </p:pic>
      <p:pic>
        <p:nvPicPr>
          <p:cNvPr id="98" name="Picture 97"/>
          <p:cNvPicPr>
            <a:picLocks noChangeAspect="1"/>
          </p:cNvPicPr>
          <p:nvPr/>
        </p:nvPicPr>
        <p:blipFill rotWithShape="1">
          <a:blip r:embed="rId16" cstate="screen">
            <a:extLst>
              <a:ext uri="{28A0092B-C50C-407E-A947-70E740481C1C}">
                <a14:useLocalDpi xmlns:a14="http://schemas.microsoft.com/office/drawing/2010/main"/>
              </a:ext>
            </a:extLst>
          </a:blip>
          <a:srcRect t="-1" r="-9452" b="-4026"/>
          <a:stretch/>
        </p:blipFill>
        <p:spPr>
          <a:xfrm>
            <a:off x="9556198" y="3459334"/>
            <a:ext cx="392849" cy="381240"/>
          </a:xfrm>
          <a:prstGeom prst="rect">
            <a:avLst/>
          </a:prstGeom>
        </p:spPr>
      </p:pic>
      <p:pic>
        <p:nvPicPr>
          <p:cNvPr id="3" name="Picture 2"/>
          <p:cNvPicPr>
            <a:picLocks noChangeAspect="1"/>
          </p:cNvPicPr>
          <p:nvPr/>
        </p:nvPicPr>
        <p:blipFill>
          <a:blip r:embed="rId17" cstate="screen">
            <a:biLevel thresh="25000"/>
            <a:extLst>
              <a:ext uri="{28A0092B-C50C-407E-A947-70E740481C1C}">
                <a14:useLocalDpi xmlns:a14="http://schemas.microsoft.com/office/drawing/2010/main"/>
              </a:ext>
            </a:extLst>
          </a:blip>
          <a:stretch>
            <a:fillRect/>
          </a:stretch>
        </p:blipFill>
        <p:spPr>
          <a:xfrm>
            <a:off x="7125552" y="5139535"/>
            <a:ext cx="479521" cy="479521"/>
          </a:xfrm>
          <a:prstGeom prst="rect">
            <a:avLst/>
          </a:prstGeom>
        </p:spPr>
      </p:pic>
      <p:pic>
        <p:nvPicPr>
          <p:cNvPr id="4" name="Picture 3"/>
          <p:cNvPicPr>
            <a:picLocks noChangeAspect="1"/>
          </p:cNvPicPr>
          <p:nvPr/>
        </p:nvPicPr>
        <p:blipFill>
          <a:blip r:embed="rId18" cstate="screen">
            <a:biLevel thresh="25000"/>
            <a:extLst>
              <a:ext uri="{28A0092B-C50C-407E-A947-70E740481C1C}">
                <a14:useLocalDpi xmlns:a14="http://schemas.microsoft.com/office/drawing/2010/main"/>
              </a:ext>
            </a:extLst>
          </a:blip>
          <a:stretch>
            <a:fillRect/>
          </a:stretch>
        </p:blipFill>
        <p:spPr>
          <a:xfrm>
            <a:off x="2466006" y="4233893"/>
            <a:ext cx="406778" cy="406778"/>
          </a:xfrm>
          <a:prstGeom prst="rect">
            <a:avLst/>
          </a:prstGeom>
        </p:spPr>
      </p:pic>
      <p:pic>
        <p:nvPicPr>
          <p:cNvPr id="5" name="Picture 4"/>
          <p:cNvPicPr>
            <a:picLocks noChangeAspect="1"/>
          </p:cNvPicPr>
          <p:nvPr/>
        </p:nvPicPr>
        <p:blipFill>
          <a:blip r:embed="rId19" cstate="screen">
            <a:biLevel thresh="25000"/>
            <a:extLst>
              <a:ext uri="{28A0092B-C50C-407E-A947-70E740481C1C}">
                <a14:useLocalDpi xmlns:a14="http://schemas.microsoft.com/office/drawing/2010/main"/>
              </a:ext>
            </a:extLst>
          </a:blip>
          <a:stretch>
            <a:fillRect/>
          </a:stretch>
        </p:blipFill>
        <p:spPr>
          <a:xfrm>
            <a:off x="9535448" y="6057224"/>
            <a:ext cx="488038" cy="488038"/>
          </a:xfrm>
          <a:prstGeom prst="rect">
            <a:avLst/>
          </a:prstGeom>
        </p:spPr>
      </p:pic>
      <p:pic>
        <p:nvPicPr>
          <p:cNvPr id="45" name="Picture 44"/>
          <p:cNvPicPr>
            <a:picLocks noChangeAspect="1"/>
          </p:cNvPicPr>
          <p:nvPr/>
        </p:nvPicPr>
        <p:blipFill>
          <a:blip r:embed="rId20"/>
          <a:stretch>
            <a:fillRect/>
          </a:stretch>
        </p:blipFill>
        <p:spPr>
          <a:xfrm>
            <a:off x="7100403" y="3351688"/>
            <a:ext cx="529819" cy="529819"/>
          </a:xfrm>
          <a:prstGeom prst="rect">
            <a:avLst/>
          </a:prstGeom>
        </p:spPr>
      </p:pic>
      <p:pic>
        <p:nvPicPr>
          <p:cNvPr id="46" name="Picture 45"/>
          <p:cNvPicPr>
            <a:picLocks noChangeAspect="1"/>
          </p:cNvPicPr>
          <p:nvPr/>
        </p:nvPicPr>
        <p:blipFill>
          <a:blip r:embed="rId21"/>
          <a:stretch>
            <a:fillRect/>
          </a:stretch>
        </p:blipFill>
        <p:spPr>
          <a:xfrm>
            <a:off x="2324280" y="2547100"/>
            <a:ext cx="557267" cy="557267"/>
          </a:xfrm>
          <a:prstGeom prst="rect">
            <a:avLst/>
          </a:prstGeom>
        </p:spPr>
      </p:pic>
      <p:pic>
        <p:nvPicPr>
          <p:cNvPr id="47" name="Picture 46"/>
          <p:cNvPicPr>
            <a:picLocks noChangeAspect="1"/>
          </p:cNvPicPr>
          <p:nvPr/>
        </p:nvPicPr>
        <p:blipFill>
          <a:blip r:embed="rId22"/>
          <a:stretch>
            <a:fillRect/>
          </a:stretch>
        </p:blipFill>
        <p:spPr>
          <a:xfrm>
            <a:off x="7060007" y="4131977"/>
            <a:ext cx="610610" cy="610610"/>
          </a:xfrm>
          <a:prstGeom prst="rect">
            <a:avLst/>
          </a:prstGeom>
        </p:spPr>
      </p:pic>
      <p:pic>
        <p:nvPicPr>
          <p:cNvPr id="6" name="Picture 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324280" y="3305577"/>
            <a:ext cx="582623" cy="551224"/>
          </a:xfrm>
          <a:prstGeom prst="rect">
            <a:avLst/>
          </a:prstGeom>
        </p:spPr>
      </p:pic>
    </p:spTree>
    <p:extLst>
      <p:ext uri="{BB962C8B-B14F-4D97-AF65-F5344CB8AC3E}">
        <p14:creationId xmlns:p14="http://schemas.microsoft.com/office/powerpoint/2010/main" val="416016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1+#ppt_w/2"/>
                                          </p:val>
                                        </p:tav>
                                        <p:tav tm="100000">
                                          <p:val>
                                            <p:strVal val="#ppt_x"/>
                                          </p:val>
                                        </p:tav>
                                      </p:tavLst>
                                    </p:anim>
                                    <p:anim calcmode="lin" valueType="num">
                                      <p:cBhvr additive="base">
                                        <p:cTn id="12" dur="500" fill="hold"/>
                                        <p:tgtEl>
                                          <p:spTgt spid="7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anim calcmode="lin" valueType="num">
                                      <p:cBhvr additive="base">
                                        <p:cTn id="15" dur="500" fill="hold"/>
                                        <p:tgtEl>
                                          <p:spTgt spid="82"/>
                                        </p:tgtEl>
                                        <p:attrNameLst>
                                          <p:attrName>ppt_x</p:attrName>
                                        </p:attrNameLst>
                                      </p:cBhvr>
                                      <p:tavLst>
                                        <p:tav tm="0">
                                          <p:val>
                                            <p:strVal val="1+#ppt_w/2"/>
                                          </p:val>
                                        </p:tav>
                                        <p:tav tm="100000">
                                          <p:val>
                                            <p:strVal val="#ppt_x"/>
                                          </p:val>
                                        </p:tav>
                                      </p:tavLst>
                                    </p:anim>
                                    <p:anim calcmode="lin" valueType="num">
                                      <p:cBhvr additive="base">
                                        <p:cTn id="16" dur="500" fill="hold"/>
                                        <p:tgtEl>
                                          <p:spTgt spid="8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anim calcmode="lin" valueType="num">
                                      <p:cBhvr additive="base">
                                        <p:cTn id="19" dur="500" fill="hold"/>
                                        <p:tgtEl>
                                          <p:spTgt spid="83"/>
                                        </p:tgtEl>
                                        <p:attrNameLst>
                                          <p:attrName>ppt_x</p:attrName>
                                        </p:attrNameLst>
                                      </p:cBhvr>
                                      <p:tavLst>
                                        <p:tav tm="0">
                                          <p:val>
                                            <p:strVal val="1+#ppt_w/2"/>
                                          </p:val>
                                        </p:tav>
                                        <p:tav tm="100000">
                                          <p:val>
                                            <p:strVal val="#ppt_x"/>
                                          </p:val>
                                        </p:tav>
                                      </p:tavLst>
                                    </p:anim>
                                    <p:anim calcmode="lin" valueType="num">
                                      <p:cBhvr additive="base">
                                        <p:cTn id="20" dur="500" fill="hold"/>
                                        <p:tgtEl>
                                          <p:spTgt spid="83"/>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anim calcmode="lin" valueType="num">
                                      <p:cBhvr additive="base">
                                        <p:cTn id="23" dur="500" fill="hold"/>
                                        <p:tgtEl>
                                          <p:spTgt spid="87"/>
                                        </p:tgtEl>
                                        <p:attrNameLst>
                                          <p:attrName>ppt_x</p:attrName>
                                        </p:attrNameLst>
                                      </p:cBhvr>
                                      <p:tavLst>
                                        <p:tav tm="0">
                                          <p:val>
                                            <p:strVal val="1+#ppt_w/2"/>
                                          </p:val>
                                        </p:tav>
                                        <p:tav tm="100000">
                                          <p:val>
                                            <p:strVal val="#ppt_x"/>
                                          </p:val>
                                        </p:tav>
                                      </p:tavLst>
                                    </p:anim>
                                    <p:anim calcmode="lin" valueType="num">
                                      <p:cBhvr additive="base">
                                        <p:cTn id="24" dur="500" fill="hold"/>
                                        <p:tgtEl>
                                          <p:spTgt spid="8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500" fill="hold"/>
                                        <p:tgtEl>
                                          <p:spTgt spid="89"/>
                                        </p:tgtEl>
                                        <p:attrNameLst>
                                          <p:attrName>ppt_x</p:attrName>
                                        </p:attrNameLst>
                                      </p:cBhvr>
                                      <p:tavLst>
                                        <p:tav tm="0">
                                          <p:val>
                                            <p:strVal val="1+#ppt_w/2"/>
                                          </p:val>
                                        </p:tav>
                                        <p:tav tm="100000">
                                          <p:val>
                                            <p:strVal val="#ppt_x"/>
                                          </p:val>
                                        </p:tav>
                                      </p:tavLst>
                                    </p:anim>
                                    <p:anim calcmode="lin" valueType="num">
                                      <p:cBhvr additive="base">
                                        <p:cTn id="28" dur="500" fill="hold"/>
                                        <p:tgtEl>
                                          <p:spTgt spid="89"/>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1+#ppt_w/2"/>
                                          </p:val>
                                        </p:tav>
                                        <p:tav tm="100000">
                                          <p:val>
                                            <p:strVal val="#ppt_x"/>
                                          </p:val>
                                        </p:tav>
                                      </p:tavLst>
                                    </p:anim>
                                    <p:anim calcmode="lin" valueType="num">
                                      <p:cBhvr additive="base">
                                        <p:cTn id="32" dur="500" fill="hold"/>
                                        <p:tgtEl>
                                          <p:spTgt spid="91"/>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 calcmode="lin" valueType="num">
                                      <p:cBhvr additive="base">
                                        <p:cTn id="35" dur="500" fill="hold"/>
                                        <p:tgtEl>
                                          <p:spTgt spid="95"/>
                                        </p:tgtEl>
                                        <p:attrNameLst>
                                          <p:attrName>ppt_x</p:attrName>
                                        </p:attrNameLst>
                                      </p:cBhvr>
                                      <p:tavLst>
                                        <p:tav tm="0">
                                          <p:val>
                                            <p:strVal val="1+#ppt_w/2"/>
                                          </p:val>
                                        </p:tav>
                                        <p:tav tm="100000">
                                          <p:val>
                                            <p:strVal val="#ppt_x"/>
                                          </p:val>
                                        </p:tav>
                                      </p:tavLst>
                                    </p:anim>
                                    <p:anim calcmode="lin" valueType="num">
                                      <p:cBhvr additive="base">
                                        <p:cTn id="36" dur="500" fill="hold"/>
                                        <p:tgtEl>
                                          <p:spTgt spid="95"/>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96"/>
                                        </p:tgtEl>
                                        <p:attrNameLst>
                                          <p:attrName>style.visibility</p:attrName>
                                        </p:attrNameLst>
                                      </p:cBhvr>
                                      <p:to>
                                        <p:strVal val="visible"/>
                                      </p:to>
                                    </p:set>
                                    <p:anim calcmode="lin" valueType="num">
                                      <p:cBhvr additive="base">
                                        <p:cTn id="39" dur="500" fill="hold"/>
                                        <p:tgtEl>
                                          <p:spTgt spid="96"/>
                                        </p:tgtEl>
                                        <p:attrNameLst>
                                          <p:attrName>ppt_x</p:attrName>
                                        </p:attrNameLst>
                                      </p:cBhvr>
                                      <p:tavLst>
                                        <p:tav tm="0">
                                          <p:val>
                                            <p:strVal val="1+#ppt_w/2"/>
                                          </p:val>
                                        </p:tav>
                                        <p:tav tm="100000">
                                          <p:val>
                                            <p:strVal val="#ppt_x"/>
                                          </p:val>
                                        </p:tav>
                                      </p:tavLst>
                                    </p:anim>
                                    <p:anim calcmode="lin" valueType="num">
                                      <p:cBhvr additive="base">
                                        <p:cTn id="40" dur="500" fill="hold"/>
                                        <p:tgtEl>
                                          <p:spTgt spid="96"/>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additive="base">
                                        <p:cTn id="43" dur="500" fill="hold"/>
                                        <p:tgtEl>
                                          <p:spTgt spid="97"/>
                                        </p:tgtEl>
                                        <p:attrNameLst>
                                          <p:attrName>ppt_x</p:attrName>
                                        </p:attrNameLst>
                                      </p:cBhvr>
                                      <p:tavLst>
                                        <p:tav tm="0">
                                          <p:val>
                                            <p:strVal val="1+#ppt_w/2"/>
                                          </p:val>
                                        </p:tav>
                                        <p:tav tm="100000">
                                          <p:val>
                                            <p:strVal val="#ppt_x"/>
                                          </p:val>
                                        </p:tav>
                                      </p:tavLst>
                                    </p:anim>
                                    <p:anim calcmode="lin" valueType="num">
                                      <p:cBhvr additive="base">
                                        <p:cTn id="44" dur="500" fill="hold"/>
                                        <p:tgtEl>
                                          <p:spTgt spid="97"/>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anim calcmode="lin" valueType="num">
                                      <p:cBhvr additive="base">
                                        <p:cTn id="47" dur="500" fill="hold"/>
                                        <p:tgtEl>
                                          <p:spTgt spid="98"/>
                                        </p:tgtEl>
                                        <p:attrNameLst>
                                          <p:attrName>ppt_x</p:attrName>
                                        </p:attrNameLst>
                                      </p:cBhvr>
                                      <p:tavLst>
                                        <p:tav tm="0">
                                          <p:val>
                                            <p:strVal val="1+#ppt_w/2"/>
                                          </p:val>
                                        </p:tav>
                                        <p:tav tm="100000">
                                          <p:val>
                                            <p:strVal val="#ppt_x"/>
                                          </p:val>
                                        </p:tav>
                                      </p:tavLst>
                                    </p:anim>
                                    <p:anim calcmode="lin" valueType="num">
                                      <p:cBhvr additive="base">
                                        <p:cTn id="48" dur="500" fill="hold"/>
                                        <p:tgtEl>
                                          <p:spTgt spid="98"/>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additive="base">
                                        <p:cTn id="51" dur="500" fill="hold"/>
                                        <p:tgtEl>
                                          <p:spTgt spid="67"/>
                                        </p:tgtEl>
                                        <p:attrNameLst>
                                          <p:attrName>ppt_x</p:attrName>
                                        </p:attrNameLst>
                                      </p:cBhvr>
                                      <p:tavLst>
                                        <p:tav tm="0">
                                          <p:val>
                                            <p:strVal val="1+#ppt_w/2"/>
                                          </p:val>
                                        </p:tav>
                                        <p:tav tm="100000">
                                          <p:val>
                                            <p:strVal val="#ppt_x"/>
                                          </p:val>
                                        </p:tav>
                                      </p:tavLst>
                                    </p:anim>
                                    <p:anim calcmode="lin" valueType="num">
                                      <p:cBhvr additive="base">
                                        <p:cTn id="52" dur="500" fill="hold"/>
                                        <p:tgtEl>
                                          <p:spTgt spid="6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fill="hold"/>
                                        <p:tgtEl>
                                          <p:spTgt spid="43"/>
                                        </p:tgtEl>
                                        <p:attrNameLst>
                                          <p:attrName>ppt_x</p:attrName>
                                        </p:attrNameLst>
                                      </p:cBhvr>
                                      <p:tavLst>
                                        <p:tav tm="0">
                                          <p:val>
                                            <p:strVal val="1+#ppt_w/2"/>
                                          </p:val>
                                        </p:tav>
                                        <p:tav tm="100000">
                                          <p:val>
                                            <p:strVal val="#ppt_x"/>
                                          </p:val>
                                        </p:tav>
                                      </p:tavLst>
                                    </p:anim>
                                    <p:anim calcmode="lin" valueType="num">
                                      <p:cBhvr additive="base">
                                        <p:cTn id="56" dur="500" fill="hold"/>
                                        <p:tgtEl>
                                          <p:spTgt spid="43"/>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1+#ppt_w/2"/>
                                          </p:val>
                                        </p:tav>
                                        <p:tav tm="100000">
                                          <p:val>
                                            <p:strVal val="#ppt_x"/>
                                          </p:val>
                                        </p:tav>
                                      </p:tavLst>
                                    </p:anim>
                                    <p:anim calcmode="lin" valueType="num">
                                      <p:cBhvr additive="base">
                                        <p:cTn id="60" dur="500" fill="hold"/>
                                        <p:tgtEl>
                                          <p:spTgt spid="33"/>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90"/>
                                        </p:tgtEl>
                                        <p:attrNameLst>
                                          <p:attrName>style.visibility</p:attrName>
                                        </p:attrNameLst>
                                      </p:cBhvr>
                                      <p:to>
                                        <p:strVal val="visible"/>
                                      </p:to>
                                    </p:set>
                                    <p:anim calcmode="lin" valueType="num">
                                      <p:cBhvr additive="base">
                                        <p:cTn id="63" dur="500" fill="hold"/>
                                        <p:tgtEl>
                                          <p:spTgt spid="90"/>
                                        </p:tgtEl>
                                        <p:attrNameLst>
                                          <p:attrName>ppt_x</p:attrName>
                                        </p:attrNameLst>
                                      </p:cBhvr>
                                      <p:tavLst>
                                        <p:tav tm="0">
                                          <p:val>
                                            <p:strVal val="1+#ppt_w/2"/>
                                          </p:val>
                                        </p:tav>
                                        <p:tav tm="100000">
                                          <p:val>
                                            <p:strVal val="#ppt_x"/>
                                          </p:val>
                                        </p:tav>
                                      </p:tavLst>
                                    </p:anim>
                                    <p:anim calcmode="lin" valueType="num">
                                      <p:cBhvr additive="base">
                                        <p:cTn id="64" dur="500" fill="hold"/>
                                        <p:tgtEl>
                                          <p:spTgt spid="90"/>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500" fill="hold"/>
                                        <p:tgtEl>
                                          <p:spTgt spid="88"/>
                                        </p:tgtEl>
                                        <p:attrNameLst>
                                          <p:attrName>ppt_x</p:attrName>
                                        </p:attrNameLst>
                                      </p:cBhvr>
                                      <p:tavLst>
                                        <p:tav tm="0">
                                          <p:val>
                                            <p:strVal val="1+#ppt_w/2"/>
                                          </p:val>
                                        </p:tav>
                                        <p:tav tm="100000">
                                          <p:val>
                                            <p:strVal val="#ppt_x"/>
                                          </p:val>
                                        </p:tav>
                                      </p:tavLst>
                                    </p:anim>
                                    <p:anim calcmode="lin" valueType="num">
                                      <p:cBhvr additive="base">
                                        <p:cTn id="68" dur="500" fill="hold"/>
                                        <p:tgtEl>
                                          <p:spTgt spid="88"/>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1+#ppt_w/2"/>
                                          </p:val>
                                        </p:tav>
                                        <p:tav tm="100000">
                                          <p:val>
                                            <p:strVal val="#ppt_x"/>
                                          </p:val>
                                        </p:tav>
                                      </p:tavLst>
                                    </p:anim>
                                    <p:anim calcmode="lin" valueType="num">
                                      <p:cBhvr additive="base">
                                        <p:cTn id="72" dur="500" fill="hold"/>
                                        <p:tgtEl>
                                          <p:spTgt spid="3"/>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1+#ppt_w/2"/>
                                          </p:val>
                                        </p:tav>
                                        <p:tav tm="100000">
                                          <p:val>
                                            <p:strVal val="#ppt_x"/>
                                          </p:val>
                                        </p:tav>
                                      </p:tavLst>
                                    </p:anim>
                                    <p:anim calcmode="lin" valueType="num">
                                      <p:cBhvr additive="base">
                                        <p:cTn id="76" dur="500" fill="hold"/>
                                        <p:tgtEl>
                                          <p:spTgt spid="4"/>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1+#ppt_w/2"/>
                                          </p:val>
                                        </p:tav>
                                        <p:tav tm="100000">
                                          <p:val>
                                            <p:strVal val="#ppt_x"/>
                                          </p:val>
                                        </p:tav>
                                      </p:tavLst>
                                    </p:anim>
                                    <p:anim calcmode="lin" valueType="num">
                                      <p:cBhvr additive="base">
                                        <p:cTn id="80" dur="500" fill="hold"/>
                                        <p:tgtEl>
                                          <p:spTgt spid="5"/>
                                        </p:tgtEl>
                                        <p:attrNameLst>
                                          <p:attrName>ppt_y</p:attrName>
                                        </p:attrNameLst>
                                      </p:cBhvr>
                                      <p:tavLst>
                                        <p:tav tm="0">
                                          <p:val>
                                            <p:strVal val="#ppt_y"/>
                                          </p:val>
                                        </p:tav>
                                        <p:tav tm="100000">
                                          <p:val>
                                            <p:strVal val="#ppt_y"/>
                                          </p:val>
                                        </p:tav>
                                      </p:tavLst>
                                    </p:anim>
                                  </p:childTnLst>
                                </p:cTn>
                              </p:par>
                              <p:par>
                                <p:cTn id="81" presetID="2" presetClass="entr" presetSubtype="2"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anim calcmode="lin" valueType="num">
                                      <p:cBhvr additive="base">
                                        <p:cTn id="83" dur="500" fill="hold"/>
                                        <p:tgtEl>
                                          <p:spTgt spid="45"/>
                                        </p:tgtEl>
                                        <p:attrNameLst>
                                          <p:attrName>ppt_x</p:attrName>
                                        </p:attrNameLst>
                                      </p:cBhvr>
                                      <p:tavLst>
                                        <p:tav tm="0">
                                          <p:val>
                                            <p:strVal val="1+#ppt_w/2"/>
                                          </p:val>
                                        </p:tav>
                                        <p:tav tm="100000">
                                          <p:val>
                                            <p:strVal val="#ppt_x"/>
                                          </p:val>
                                        </p:tav>
                                      </p:tavLst>
                                    </p:anim>
                                    <p:anim calcmode="lin" valueType="num">
                                      <p:cBhvr additive="base">
                                        <p:cTn id="84" dur="500" fill="hold"/>
                                        <p:tgtEl>
                                          <p:spTgt spid="45"/>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anim calcmode="lin" valueType="num">
                                      <p:cBhvr additive="base">
                                        <p:cTn id="87" dur="500" fill="hold"/>
                                        <p:tgtEl>
                                          <p:spTgt spid="47"/>
                                        </p:tgtEl>
                                        <p:attrNameLst>
                                          <p:attrName>ppt_x</p:attrName>
                                        </p:attrNameLst>
                                      </p:cBhvr>
                                      <p:tavLst>
                                        <p:tav tm="0">
                                          <p:val>
                                            <p:strVal val="1+#ppt_w/2"/>
                                          </p:val>
                                        </p:tav>
                                        <p:tav tm="100000">
                                          <p:val>
                                            <p:strVal val="#ppt_x"/>
                                          </p:val>
                                        </p:tav>
                                      </p:tavLst>
                                    </p:anim>
                                    <p:anim calcmode="lin" valueType="num">
                                      <p:cBhvr additive="base">
                                        <p:cTn id="88" dur="500" fill="hold"/>
                                        <p:tgtEl>
                                          <p:spTgt spid="47"/>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46"/>
                                        </p:tgtEl>
                                        <p:attrNameLst>
                                          <p:attrName>style.visibility</p:attrName>
                                        </p:attrNameLst>
                                      </p:cBhvr>
                                      <p:to>
                                        <p:strVal val="visible"/>
                                      </p:to>
                                    </p:set>
                                    <p:anim calcmode="lin" valueType="num">
                                      <p:cBhvr additive="base">
                                        <p:cTn id="91" dur="500" fill="hold"/>
                                        <p:tgtEl>
                                          <p:spTgt spid="46"/>
                                        </p:tgtEl>
                                        <p:attrNameLst>
                                          <p:attrName>ppt_x</p:attrName>
                                        </p:attrNameLst>
                                      </p:cBhvr>
                                      <p:tavLst>
                                        <p:tav tm="0">
                                          <p:val>
                                            <p:strVal val="1+#ppt_w/2"/>
                                          </p:val>
                                        </p:tav>
                                        <p:tav tm="100000">
                                          <p:val>
                                            <p:strVal val="#ppt_x"/>
                                          </p:val>
                                        </p:tav>
                                      </p:tavLst>
                                    </p:anim>
                                    <p:anim calcmode="lin" valueType="num">
                                      <p:cBhvr additive="base">
                                        <p:cTn id="92" dur="500" fill="hold"/>
                                        <p:tgtEl>
                                          <p:spTgt spid="46"/>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0"/>
                                  </p:stCondLst>
                                  <p:childTnLst>
                                    <p:set>
                                      <p:cBhvr>
                                        <p:cTn id="94" dur="1" fill="hold">
                                          <p:stCondLst>
                                            <p:cond delay="0"/>
                                          </p:stCondLst>
                                        </p:cTn>
                                        <p:tgtEl>
                                          <p:spTgt spid="6"/>
                                        </p:tgtEl>
                                        <p:attrNameLst>
                                          <p:attrName>style.visibility</p:attrName>
                                        </p:attrNameLst>
                                      </p:cBhvr>
                                      <p:to>
                                        <p:strVal val="visible"/>
                                      </p:to>
                                    </p:set>
                                    <p:anim calcmode="lin" valueType="num">
                                      <p:cBhvr additive="base">
                                        <p:cTn id="95" dur="500" fill="hold"/>
                                        <p:tgtEl>
                                          <p:spTgt spid="6"/>
                                        </p:tgtEl>
                                        <p:attrNameLst>
                                          <p:attrName>ppt_x</p:attrName>
                                        </p:attrNameLst>
                                      </p:cBhvr>
                                      <p:tavLst>
                                        <p:tav tm="0">
                                          <p:val>
                                            <p:strVal val="1+#ppt_w/2"/>
                                          </p:val>
                                        </p:tav>
                                        <p:tav tm="100000">
                                          <p:val>
                                            <p:strVal val="#ppt_x"/>
                                          </p:val>
                                        </p:tav>
                                      </p:tavLst>
                                    </p:anim>
                                    <p:anim calcmode="lin" valueType="num">
                                      <p:cBhvr additive="base">
                                        <p:cTn id="9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Hands-on</a:t>
            </a: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63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群組 13"/>
          <p:cNvGrpSpPr/>
          <p:nvPr/>
        </p:nvGrpSpPr>
        <p:grpSpPr>
          <a:xfrm>
            <a:off x="4642324" y="3289145"/>
            <a:ext cx="1813447" cy="868039"/>
            <a:chOff x="5406778" y="2713429"/>
            <a:chExt cx="1778051" cy="851096"/>
          </a:xfrm>
        </p:grpSpPr>
        <p:sp>
          <p:nvSpPr>
            <p:cNvPr id="15" name="文字方塊 14"/>
            <p:cNvSpPr txBox="1"/>
            <p:nvPr/>
          </p:nvSpPr>
          <p:spPr>
            <a:xfrm>
              <a:off x="5406778" y="3189679"/>
              <a:ext cx="1778051" cy="374846"/>
            </a:xfrm>
            <a:prstGeom prst="rect">
              <a:avLst/>
            </a:prstGeom>
            <a:noFill/>
          </p:spPr>
          <p:txBody>
            <a:bodyPr wrap="none" rtlCol="0">
              <a:spAutoFit/>
            </a:bodyPr>
            <a:lstStyle/>
            <a:p>
              <a:pPr defTabSz="932597"/>
              <a:r>
                <a:rPr lang="en-US" altLang="zh-TW" sz="1836" kern="0" dirty="0">
                  <a:solidFill>
                    <a:sysClr val="windowText" lastClr="000000"/>
                  </a:solidFill>
                </a:rPr>
                <a:t>Stream Analytics</a:t>
              </a:r>
              <a:endParaRPr lang="zh-TW" altLang="en-US" sz="1836" kern="0" dirty="0">
                <a:solidFill>
                  <a:sysClr val="windowText" lastClr="000000"/>
                </a:solidFill>
              </a:endParaRPr>
            </a:p>
          </p:txBody>
        </p:sp>
        <p:pic>
          <p:nvPicPr>
            <p:cNvPr id="16" name="圖片 15"/>
            <p:cNvPicPr>
              <a:picLocks noChangeAspect="1"/>
            </p:cNvPicPr>
            <p:nvPr/>
          </p:nvPicPr>
          <p:blipFill>
            <a:blip r:embed="rId2"/>
            <a:stretch>
              <a:fillRect/>
            </a:stretch>
          </p:blipFill>
          <p:spPr>
            <a:xfrm>
              <a:off x="6043123" y="2713429"/>
              <a:ext cx="476250" cy="476250"/>
            </a:xfrm>
            <a:prstGeom prst="rect">
              <a:avLst/>
            </a:prstGeom>
          </p:spPr>
        </p:pic>
      </p:grpSp>
      <p:grpSp>
        <p:nvGrpSpPr>
          <p:cNvPr id="17" name="群組 16"/>
          <p:cNvGrpSpPr/>
          <p:nvPr/>
        </p:nvGrpSpPr>
        <p:grpSpPr>
          <a:xfrm>
            <a:off x="2453391" y="3277813"/>
            <a:ext cx="948578" cy="842373"/>
            <a:chOff x="3264586" y="2843907"/>
            <a:chExt cx="930063" cy="825931"/>
          </a:xfrm>
        </p:grpSpPr>
        <p:sp>
          <p:nvSpPr>
            <p:cNvPr id="18" name="文字方塊 17"/>
            <p:cNvSpPr txBox="1"/>
            <p:nvPr/>
          </p:nvSpPr>
          <p:spPr>
            <a:xfrm>
              <a:off x="3264586" y="3294992"/>
              <a:ext cx="930063" cy="374846"/>
            </a:xfrm>
            <a:prstGeom prst="rect">
              <a:avLst/>
            </a:prstGeom>
            <a:noFill/>
          </p:spPr>
          <p:txBody>
            <a:bodyPr wrap="none" rtlCol="0">
              <a:spAutoFit/>
            </a:bodyPr>
            <a:lstStyle/>
            <a:p>
              <a:pPr defTabSz="932597"/>
              <a:r>
                <a:rPr lang="en-US" altLang="zh-TW" sz="1836" kern="0" dirty="0" err="1">
                  <a:solidFill>
                    <a:sysClr val="windowText" lastClr="000000"/>
                  </a:solidFill>
                </a:rPr>
                <a:t>IoT</a:t>
              </a:r>
              <a:r>
                <a:rPr lang="en-US" altLang="zh-TW" sz="1836" kern="0" dirty="0">
                  <a:solidFill>
                    <a:sysClr val="windowText" lastClr="000000"/>
                  </a:solidFill>
                </a:rPr>
                <a:t> Hub</a:t>
              </a:r>
              <a:endParaRPr lang="zh-TW" altLang="en-US" sz="1836" kern="0" dirty="0">
                <a:solidFill>
                  <a:sysClr val="windowText" lastClr="000000"/>
                </a:solidFill>
              </a:endParaRPr>
            </a:p>
          </p:txBody>
        </p:sp>
        <p:pic>
          <p:nvPicPr>
            <p:cNvPr id="19" name="圖片 18"/>
            <p:cNvPicPr>
              <a:picLocks noChangeAspect="1"/>
            </p:cNvPicPr>
            <p:nvPr/>
          </p:nvPicPr>
          <p:blipFill>
            <a:blip r:embed="rId3"/>
            <a:stretch>
              <a:fillRect/>
            </a:stretch>
          </p:blipFill>
          <p:spPr>
            <a:xfrm>
              <a:off x="3513236" y="2843907"/>
              <a:ext cx="476250" cy="476250"/>
            </a:xfrm>
            <a:prstGeom prst="rect">
              <a:avLst/>
            </a:prstGeom>
          </p:spPr>
        </p:pic>
      </p:grpSp>
      <p:cxnSp>
        <p:nvCxnSpPr>
          <p:cNvPr id="23" name="直線單箭頭接點 22"/>
          <p:cNvCxnSpPr>
            <a:stCxn id="19" idx="3"/>
            <a:endCxn id="16" idx="1"/>
          </p:cNvCxnSpPr>
          <p:nvPr/>
        </p:nvCxnSpPr>
        <p:spPr>
          <a:xfrm>
            <a:off x="3192722" y="3520679"/>
            <a:ext cx="2098615" cy="11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cxnSpLocks/>
            <a:stCxn id="4" idx="3"/>
            <a:endCxn id="19" idx="1"/>
          </p:cNvCxnSpPr>
          <p:nvPr/>
        </p:nvCxnSpPr>
        <p:spPr>
          <a:xfrm flipV="1">
            <a:off x="1482911" y="3520679"/>
            <a:ext cx="1224080" cy="17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16" idx="3"/>
            <a:endCxn id="36" idx="1"/>
          </p:cNvCxnSpPr>
          <p:nvPr/>
        </p:nvCxnSpPr>
        <p:spPr>
          <a:xfrm>
            <a:off x="5777068" y="3532011"/>
            <a:ext cx="3141011" cy="1792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8477877" y="1168807"/>
            <a:ext cx="2345870" cy="1364153"/>
            <a:chOff x="6266497" y="135175"/>
            <a:chExt cx="2300081" cy="1337526"/>
          </a:xfrm>
        </p:grpSpPr>
        <p:pic>
          <p:nvPicPr>
            <p:cNvPr id="39" name="Picture 2" descr="https://azure.microsoft.com/svghandler/sql-database/?width=600&amp;height=3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6497" y="135175"/>
              <a:ext cx="1731287" cy="908926"/>
            </a:xfrm>
            <a:prstGeom prst="rect">
              <a:avLst/>
            </a:prstGeom>
            <a:noFill/>
            <a:extLst>
              <a:ext uri="{909E8E84-426E-40DD-AFC4-6F175D3DCCD1}">
                <a14:hiddenFill xmlns:a14="http://schemas.microsoft.com/office/drawing/2010/main">
                  <a:solidFill>
                    <a:srgbClr val="FFFFFF"/>
                  </a:solidFill>
                </a14:hiddenFill>
              </a:ext>
            </a:extLst>
          </p:spPr>
        </p:pic>
        <p:sp>
          <p:nvSpPr>
            <p:cNvPr id="40" name="文字方塊 39"/>
            <p:cNvSpPr txBox="1"/>
            <p:nvPr/>
          </p:nvSpPr>
          <p:spPr>
            <a:xfrm>
              <a:off x="6612676" y="815342"/>
              <a:ext cx="1953902" cy="657359"/>
            </a:xfrm>
            <a:prstGeom prst="rect">
              <a:avLst/>
            </a:prstGeom>
            <a:noFill/>
          </p:spPr>
          <p:txBody>
            <a:bodyPr wrap="square" rtlCol="0">
              <a:spAutoFit/>
            </a:bodyPr>
            <a:lstStyle/>
            <a:p>
              <a:pPr defTabSz="932597"/>
              <a:r>
                <a:rPr lang="en-US" sz="1836" kern="0" dirty="0">
                  <a:solidFill>
                    <a:sysClr val="windowText" lastClr="000000"/>
                  </a:solidFill>
                </a:rPr>
                <a:t>Azure SQL Database</a:t>
              </a:r>
            </a:p>
          </p:txBody>
        </p:sp>
      </p:grpSp>
      <p:cxnSp>
        <p:nvCxnSpPr>
          <p:cNvPr id="42" name="直線單箭頭接點 41"/>
          <p:cNvCxnSpPr>
            <a:stCxn id="16" idx="3"/>
            <a:endCxn id="39" idx="1"/>
          </p:cNvCxnSpPr>
          <p:nvPr/>
        </p:nvCxnSpPr>
        <p:spPr>
          <a:xfrm flipV="1">
            <a:off x="5777068" y="1632318"/>
            <a:ext cx="2700809" cy="1899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6" name="群組 55"/>
          <p:cNvGrpSpPr/>
          <p:nvPr/>
        </p:nvGrpSpPr>
        <p:grpSpPr>
          <a:xfrm>
            <a:off x="8750371" y="4917992"/>
            <a:ext cx="1959795" cy="1031270"/>
            <a:chOff x="8768773" y="3725422"/>
            <a:chExt cx="1959795" cy="1031270"/>
          </a:xfrm>
        </p:grpSpPr>
        <p:pic>
          <p:nvPicPr>
            <p:cNvPr id="36" name="Picture 4" descr="http://11982-presscdn-0-81.pagely.netdna-cdn.com/wp-content/uploads/2015/02/powerbi-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6481" y="3725422"/>
              <a:ext cx="812190" cy="812191"/>
            </a:xfrm>
            <a:prstGeom prst="rect">
              <a:avLst/>
            </a:prstGeom>
            <a:noFill/>
            <a:extLst>
              <a:ext uri="{909E8E84-426E-40DD-AFC4-6F175D3DCCD1}">
                <a14:hiddenFill xmlns:a14="http://schemas.microsoft.com/office/drawing/2010/main">
                  <a:solidFill>
                    <a:srgbClr val="FFFFFF"/>
                  </a:solidFill>
                </a14:hiddenFill>
              </a:ext>
            </a:extLst>
          </p:spPr>
        </p:pic>
        <p:sp>
          <p:nvSpPr>
            <p:cNvPr id="43" name="文字方塊 42"/>
            <p:cNvSpPr txBox="1"/>
            <p:nvPr/>
          </p:nvSpPr>
          <p:spPr>
            <a:xfrm>
              <a:off x="8768773" y="4374384"/>
              <a:ext cx="1959795" cy="382308"/>
            </a:xfrm>
            <a:prstGeom prst="rect">
              <a:avLst/>
            </a:prstGeom>
            <a:noFill/>
          </p:spPr>
          <p:txBody>
            <a:bodyPr wrap="square" rtlCol="0">
              <a:spAutoFit/>
            </a:bodyPr>
            <a:lstStyle/>
            <a:p>
              <a:pPr defTabSz="932597"/>
              <a:r>
                <a:rPr lang="en-US" sz="1836" kern="0" dirty="0">
                  <a:solidFill>
                    <a:sysClr val="windowText" lastClr="000000"/>
                  </a:solidFill>
                </a:rPr>
                <a:t>Power BI</a:t>
              </a:r>
            </a:p>
          </p:txBody>
        </p:sp>
      </p:grpSp>
      <p:grpSp>
        <p:nvGrpSpPr>
          <p:cNvPr id="50" name="群組 49"/>
          <p:cNvGrpSpPr/>
          <p:nvPr/>
        </p:nvGrpSpPr>
        <p:grpSpPr>
          <a:xfrm>
            <a:off x="500009" y="2952283"/>
            <a:ext cx="982902" cy="911338"/>
            <a:chOff x="523925" y="2963615"/>
            <a:chExt cx="982902" cy="911338"/>
          </a:xfrm>
        </p:grpSpPr>
        <p:pic>
          <p:nvPicPr>
            <p:cNvPr id="4" name="Picture 10" descr="Security Reader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5768" y="3223893"/>
              <a:ext cx="651059" cy="65106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群組 44"/>
            <p:cNvGrpSpPr/>
            <p:nvPr/>
          </p:nvGrpSpPr>
          <p:grpSpPr>
            <a:xfrm>
              <a:off x="523925" y="2963615"/>
              <a:ext cx="825335" cy="803008"/>
              <a:chOff x="523925" y="2963615"/>
              <a:chExt cx="825335" cy="803008"/>
            </a:xfrm>
          </p:grpSpPr>
          <p:pic>
            <p:nvPicPr>
              <p:cNvPr id="59" name="Picture 10" descr="Security Reader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8201" y="3115563"/>
                <a:ext cx="651059" cy="65106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Security Reader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3925" y="2963615"/>
                <a:ext cx="651059" cy="65106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1" name="群組 60"/>
          <p:cNvGrpSpPr/>
          <p:nvPr/>
        </p:nvGrpSpPr>
        <p:grpSpPr>
          <a:xfrm>
            <a:off x="8675758" y="2853867"/>
            <a:ext cx="1369990" cy="847892"/>
            <a:chOff x="5588405" y="3260550"/>
            <a:chExt cx="1369990" cy="847892"/>
          </a:xfrm>
        </p:grpSpPr>
        <p:sp>
          <p:nvSpPr>
            <p:cNvPr id="62" name="文字方塊 61"/>
            <p:cNvSpPr txBox="1"/>
            <p:nvPr/>
          </p:nvSpPr>
          <p:spPr>
            <a:xfrm>
              <a:off x="5588405" y="3739110"/>
              <a:ext cx="1369990" cy="369332"/>
            </a:xfrm>
            <a:prstGeom prst="rect">
              <a:avLst/>
            </a:prstGeom>
            <a:noFill/>
          </p:spPr>
          <p:txBody>
            <a:bodyPr wrap="none" rtlCol="0">
              <a:spAutoFit/>
            </a:bodyPr>
            <a:lstStyle/>
            <a:p>
              <a:r>
                <a:rPr lang="en-US" altLang="zh-TW" dirty="0"/>
                <a:t>Storage Blob</a:t>
              </a:r>
              <a:endParaRPr lang="zh-TW" altLang="en-US" dirty="0"/>
            </a:p>
          </p:txBody>
        </p:sp>
        <p:pic>
          <p:nvPicPr>
            <p:cNvPr id="63" name="圖片 62"/>
            <p:cNvPicPr>
              <a:picLocks noChangeAspect="1"/>
            </p:cNvPicPr>
            <p:nvPr/>
          </p:nvPicPr>
          <p:blipFill>
            <a:blip r:embed="rId7"/>
            <a:stretch>
              <a:fillRect/>
            </a:stretch>
          </p:blipFill>
          <p:spPr>
            <a:xfrm>
              <a:off x="6084818" y="3260550"/>
              <a:ext cx="476250" cy="476250"/>
            </a:xfrm>
            <a:prstGeom prst="rect">
              <a:avLst/>
            </a:prstGeom>
          </p:spPr>
        </p:pic>
      </p:grpSp>
      <p:cxnSp>
        <p:nvCxnSpPr>
          <p:cNvPr id="64" name="直線單箭頭接點 63"/>
          <p:cNvCxnSpPr>
            <a:cxnSpLocks/>
            <a:stCxn id="16" idx="3"/>
            <a:endCxn id="62" idx="1"/>
          </p:cNvCxnSpPr>
          <p:nvPr/>
        </p:nvCxnSpPr>
        <p:spPr>
          <a:xfrm flipV="1">
            <a:off x="5777068" y="3517093"/>
            <a:ext cx="2898690" cy="14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標題 1"/>
          <p:cNvSpPr txBox="1">
            <a:spLocks/>
          </p:cNvSpPr>
          <p:nvPr/>
        </p:nvSpPr>
        <p:spPr>
          <a:xfrm>
            <a:off x="0" y="4788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Hands-on</a:t>
            </a:r>
            <a:endParaRPr lang="zh-TW" altLang="en-US" dirty="0"/>
          </a:p>
        </p:txBody>
      </p:sp>
    </p:spTree>
    <p:extLst>
      <p:ext uri="{BB962C8B-B14F-4D97-AF65-F5344CB8AC3E}">
        <p14:creationId xmlns:p14="http://schemas.microsoft.com/office/powerpoint/2010/main" val="993857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Microsoft Azure </a:t>
            </a:r>
            <a:r>
              <a:rPr lang="en-US" dirty="0" err="1"/>
              <a:t>IoT</a:t>
            </a:r>
            <a:r>
              <a:rPr lang="en-US" dirty="0"/>
              <a:t> Suite</a:t>
            </a:r>
            <a:br>
              <a:rPr lang="en-US" dirty="0"/>
            </a:b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93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a:spLocks noGrp="1"/>
          </p:cNvSpPr>
          <p:nvPr>
            <p:ph type="title"/>
          </p:nvPr>
        </p:nvSpPr>
        <p:spPr/>
        <p:txBody>
          <a:bodyPr/>
          <a:lstStyle/>
          <a:p>
            <a:r>
              <a:rPr lang="en-US" dirty="0"/>
              <a:t>Microsoft Azure </a:t>
            </a:r>
            <a:r>
              <a:rPr lang="en-US" dirty="0" err="1"/>
              <a:t>IoT</a:t>
            </a:r>
            <a:r>
              <a:rPr lang="en-US" dirty="0"/>
              <a:t> Suite</a:t>
            </a:r>
            <a:br>
              <a:rPr lang="en-US" dirty="0"/>
            </a:br>
            <a:endParaRPr lang="en-US" sz="2448" i="1" dirty="0"/>
          </a:p>
        </p:txBody>
      </p:sp>
      <p:sp>
        <p:nvSpPr>
          <p:cNvPr id="2" name="TextBox 1"/>
          <p:cNvSpPr txBox="1"/>
          <p:nvPr/>
        </p:nvSpPr>
        <p:spPr>
          <a:xfrm>
            <a:off x="445740" y="2802658"/>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Preconfigured solutions</a:t>
            </a:r>
          </a:p>
        </p:txBody>
      </p:sp>
      <p:sp>
        <p:nvSpPr>
          <p:cNvPr id="53" name="TextBox 52"/>
          <p:cNvSpPr txBox="1"/>
          <p:nvPr/>
        </p:nvSpPr>
        <p:spPr>
          <a:xfrm>
            <a:off x="445740" y="4079811"/>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Heterogeneous agents</a:t>
            </a:r>
          </a:p>
        </p:txBody>
      </p:sp>
      <p:sp>
        <p:nvSpPr>
          <p:cNvPr id="62" name="TextBox 61"/>
          <p:cNvSpPr txBox="1"/>
          <p:nvPr/>
        </p:nvSpPr>
        <p:spPr>
          <a:xfrm>
            <a:off x="445740" y="5356964"/>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Connect and control</a:t>
            </a:r>
          </a:p>
        </p:txBody>
      </p:sp>
      <p:sp>
        <p:nvSpPr>
          <p:cNvPr id="63" name="TextBox 62"/>
          <p:cNvSpPr txBox="1"/>
          <p:nvPr/>
        </p:nvSpPr>
        <p:spPr>
          <a:xfrm>
            <a:off x="4320899" y="2802658"/>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Event processing</a:t>
            </a:r>
          </a:p>
        </p:txBody>
      </p:sp>
      <p:sp>
        <p:nvSpPr>
          <p:cNvPr id="64" name="TextBox 63"/>
          <p:cNvSpPr txBox="1"/>
          <p:nvPr/>
        </p:nvSpPr>
        <p:spPr>
          <a:xfrm>
            <a:off x="4320899" y="4079812"/>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Predictive analytics</a:t>
            </a:r>
          </a:p>
        </p:txBody>
      </p:sp>
      <p:sp>
        <p:nvSpPr>
          <p:cNvPr id="65" name="TextBox 64"/>
          <p:cNvSpPr txBox="1"/>
          <p:nvPr/>
        </p:nvSpPr>
        <p:spPr>
          <a:xfrm>
            <a:off x="4320899" y="5356963"/>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Data visualization</a:t>
            </a:r>
          </a:p>
        </p:txBody>
      </p:sp>
      <p:sp>
        <p:nvSpPr>
          <p:cNvPr id="66" name="TextBox 65"/>
          <p:cNvSpPr txBox="1"/>
          <p:nvPr/>
        </p:nvSpPr>
        <p:spPr>
          <a:xfrm>
            <a:off x="8189619" y="2802658"/>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Workflow integration</a:t>
            </a:r>
          </a:p>
        </p:txBody>
      </p:sp>
      <p:sp>
        <p:nvSpPr>
          <p:cNvPr id="67" name="TextBox 66"/>
          <p:cNvSpPr txBox="1"/>
          <p:nvPr/>
        </p:nvSpPr>
        <p:spPr>
          <a:xfrm>
            <a:off x="8189619" y="4079811"/>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Push and broadcast notifications</a:t>
            </a:r>
          </a:p>
        </p:txBody>
      </p:sp>
      <p:sp>
        <p:nvSpPr>
          <p:cNvPr id="68" name="TextBox 67"/>
          <p:cNvSpPr txBox="1"/>
          <p:nvPr/>
        </p:nvSpPr>
        <p:spPr>
          <a:xfrm>
            <a:off x="8189619" y="5356963"/>
            <a:ext cx="3730413" cy="1044516"/>
          </a:xfrm>
          <a:prstGeom prst="rect">
            <a:avLst/>
          </a:prstGeom>
          <a:solidFill>
            <a:srgbClr val="63B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48" dirty="0"/>
              <a:t>ID and access management</a:t>
            </a:r>
          </a:p>
        </p:txBody>
      </p:sp>
      <p:sp>
        <p:nvSpPr>
          <p:cNvPr id="16" name="Rectangle 15"/>
          <p:cNvSpPr/>
          <p:nvPr/>
        </p:nvSpPr>
        <p:spPr bwMode="auto">
          <a:xfrm>
            <a:off x="4320899" y="1487391"/>
            <a:ext cx="3730413" cy="1044516"/>
          </a:xfrm>
          <a:prstGeom prst="rect">
            <a:avLst/>
          </a:prstGeom>
          <a:solidFill>
            <a:srgbClr val="021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156"/>
            <a:r>
              <a:rPr lang="en-US" sz="2448" kern="0" dirty="0">
                <a:solidFill>
                  <a:schemeClr val="tx1"/>
                </a:solidFill>
                <a:latin typeface="Segoe UI Light" panose="020B0502040204020203" pitchFamily="34" charset="0"/>
                <a:cs typeface="Segoe UI Light" panose="020B0502040204020203" pitchFamily="34" charset="0"/>
              </a:rPr>
              <a:t>Analyze and act </a:t>
            </a:r>
          </a:p>
          <a:p>
            <a:pPr algn="ctr" defTabSz="951156"/>
            <a:r>
              <a:rPr lang="en-US" sz="2448" kern="0" dirty="0">
                <a:solidFill>
                  <a:schemeClr val="tx1"/>
                </a:solidFill>
                <a:latin typeface="Segoe UI Light" panose="020B0502040204020203" pitchFamily="34" charset="0"/>
                <a:cs typeface="Segoe UI Light" panose="020B0502040204020203" pitchFamily="34" charset="0"/>
              </a:rPr>
              <a:t>on new data</a:t>
            </a:r>
          </a:p>
        </p:txBody>
      </p:sp>
      <p:sp>
        <p:nvSpPr>
          <p:cNvPr id="17" name="Rectangle 16"/>
          <p:cNvSpPr/>
          <p:nvPr/>
        </p:nvSpPr>
        <p:spPr bwMode="auto">
          <a:xfrm>
            <a:off x="8189619" y="1483602"/>
            <a:ext cx="3730413" cy="1048305"/>
          </a:xfrm>
          <a:prstGeom prst="rect">
            <a:avLst/>
          </a:prstGeom>
          <a:solidFill>
            <a:srgbClr val="021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156">
              <a:defRPr/>
            </a:pPr>
            <a:r>
              <a:rPr lang="en-US" sz="2448" kern="0" dirty="0">
                <a:solidFill>
                  <a:schemeClr val="tx1"/>
                </a:solidFill>
                <a:latin typeface="Segoe UI Light" panose="020B0502040204020203" pitchFamily="34" charset="0"/>
                <a:cs typeface="Segoe UI Light" panose="020B0502040204020203" pitchFamily="34" charset="0"/>
              </a:rPr>
              <a:t>Integrate and transform</a:t>
            </a:r>
          </a:p>
          <a:p>
            <a:pPr algn="ctr" defTabSz="951156">
              <a:defRPr/>
            </a:pPr>
            <a:r>
              <a:rPr lang="en-US" sz="2448" kern="0" dirty="0">
                <a:solidFill>
                  <a:schemeClr val="tx1"/>
                </a:solidFill>
                <a:latin typeface="Segoe UI Light" panose="020B0502040204020203" pitchFamily="34" charset="0"/>
                <a:cs typeface="Segoe UI Light" panose="020B0502040204020203" pitchFamily="34" charset="0"/>
              </a:rPr>
              <a:t> business processes</a:t>
            </a:r>
          </a:p>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8" name="Rectangle 17"/>
          <p:cNvSpPr/>
          <p:nvPr/>
        </p:nvSpPr>
        <p:spPr bwMode="auto">
          <a:xfrm>
            <a:off x="445740" y="1483602"/>
            <a:ext cx="3730413" cy="1048305"/>
          </a:xfrm>
          <a:prstGeom prst="rect">
            <a:avLst/>
          </a:prstGeom>
          <a:solidFill>
            <a:srgbClr val="0219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156">
              <a:defRPr/>
            </a:pPr>
            <a:r>
              <a:rPr lang="en-US" sz="2448" kern="0" dirty="0">
                <a:solidFill>
                  <a:schemeClr val="tx1"/>
                </a:solidFill>
                <a:latin typeface="Segoe UI Light" panose="020B0502040204020203" pitchFamily="34" charset="0"/>
                <a:cs typeface="Segoe UI Light" panose="020B0502040204020203" pitchFamily="34" charset="0"/>
              </a:rPr>
              <a:t>Connect and scale </a:t>
            </a:r>
          </a:p>
          <a:p>
            <a:pPr algn="ctr" defTabSz="951156">
              <a:defRPr/>
            </a:pPr>
            <a:r>
              <a:rPr lang="en-US" sz="2448" kern="0" dirty="0">
                <a:solidFill>
                  <a:schemeClr val="tx1"/>
                </a:solidFill>
                <a:latin typeface="Segoe UI Light" panose="020B0502040204020203" pitchFamily="34" charset="0"/>
                <a:cs typeface="Segoe UI Light" panose="020B0502040204020203" pitchFamily="34" charset="0"/>
              </a:rPr>
              <a:t>with efficiency</a:t>
            </a:r>
          </a:p>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28815313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350855" y="1778912"/>
            <a:ext cx="3123337" cy="406265"/>
          </a:xfrm>
          <a:prstGeom prst="rect">
            <a:avLst/>
          </a:prstGeom>
        </p:spPr>
        <p:txBody>
          <a:bodyPr wrap="square">
            <a:spAutoFit/>
          </a:bodyPr>
          <a:lstStyle/>
          <a:p>
            <a:pPr defTabSz="932290" fontAlgn="base">
              <a:spcBef>
                <a:spcPct val="0"/>
              </a:spcBef>
              <a:spcAft>
                <a:spcPct val="0"/>
              </a:spcAft>
            </a:pPr>
            <a:r>
              <a:rPr lang="en-US" sz="2040" dirty="0">
                <a:latin typeface="Segoe UI Semibold" panose="020B0702040204020203" pitchFamily="34" charset="0"/>
                <a:cs typeface="Segoe UI" panose="020B0502040204020203" pitchFamily="34" charset="0"/>
              </a:rPr>
              <a:t>Azure IoT services</a:t>
            </a:r>
          </a:p>
        </p:txBody>
      </p:sp>
      <p:graphicFrame>
        <p:nvGraphicFramePr>
          <p:cNvPr id="340" name="Object 339"/>
          <p:cNvGraphicFramePr>
            <a:graphicFrameLocks noChangeAspect="1"/>
          </p:cNvGraphicFramePr>
          <p:nvPr>
            <p:custDataLst>
              <p:tags r:id="rId2"/>
            </p:custDataLst>
            <p:ext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1311" name="think-cell Slide" r:id="rId5" imgW="377" imgH="377" progId="TCLayout.ActiveDocument.1">
                  <p:embed/>
                </p:oleObj>
              </mc:Choice>
              <mc:Fallback>
                <p:oleObj name="think-cell Slide" r:id="rId5" imgW="377" imgH="377" progId="TCLayout.ActiveDocument.1">
                  <p:embed/>
                  <p:pic>
                    <p:nvPicPr>
                      <p:cNvPr id="340" name="Object 339"/>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dirty="0"/>
              <a:t>Microsoft Azure IoT Suite</a:t>
            </a:r>
            <a:endParaRPr lang="en-IN" dirty="0"/>
          </a:p>
        </p:txBody>
      </p:sp>
      <p:sp>
        <p:nvSpPr>
          <p:cNvPr id="77" name="Rectangle 76"/>
          <p:cNvSpPr/>
          <p:nvPr/>
        </p:nvSpPr>
        <p:spPr>
          <a:xfrm>
            <a:off x="419388" y="2229623"/>
            <a:ext cx="3143999" cy="4285477"/>
          </a:xfrm>
          <a:prstGeom prst="rect">
            <a:avLst/>
          </a:prstGeom>
          <a:solidFill>
            <a:srgbClr val="021939">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a:solidFill>
                <a:prstClr val="white"/>
              </a:solidFill>
            </a:endParaRPr>
          </a:p>
        </p:txBody>
      </p:sp>
      <p:sp>
        <p:nvSpPr>
          <p:cNvPr id="6" name="Text Placeholder 5"/>
          <p:cNvSpPr>
            <a:spLocks noGrp="1"/>
          </p:cNvSpPr>
          <p:nvPr>
            <p:ph type="body" sz="quarter" idx="4294967295"/>
          </p:nvPr>
        </p:nvSpPr>
        <p:spPr>
          <a:xfrm>
            <a:off x="276684" y="1055585"/>
            <a:ext cx="11887200" cy="572464"/>
          </a:xfrm>
        </p:spPr>
        <p:txBody>
          <a:bodyPr/>
          <a:lstStyle/>
          <a:p>
            <a:pPr marL="0" indent="0">
              <a:buNone/>
            </a:pPr>
            <a:r>
              <a:rPr lang="en-US" sz="2800" dirty="0"/>
              <a:t>Accelerate your business transformation</a:t>
            </a:r>
          </a:p>
        </p:txBody>
      </p:sp>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7765" y="2677622"/>
            <a:ext cx="780290" cy="780290"/>
          </a:xfrm>
          <a:prstGeom prst="rect">
            <a:avLst/>
          </a:prstGeom>
        </p:spPr>
      </p:pic>
      <p:pic>
        <p:nvPicPr>
          <p:cNvPr id="11" name="Picture 1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539500" y="3385017"/>
            <a:ext cx="780290" cy="780290"/>
          </a:xfrm>
          <a:prstGeom prst="rect">
            <a:avLst/>
          </a:prstGeom>
        </p:spPr>
      </p:pic>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638396" y="2970541"/>
            <a:ext cx="780290" cy="780290"/>
          </a:xfrm>
          <a:prstGeom prst="rect">
            <a:avLst/>
          </a:prstGeom>
        </p:spPr>
      </p:pic>
      <p:pic>
        <p:nvPicPr>
          <p:cNvPr id="13" name="Picture 1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648055" y="2303165"/>
            <a:ext cx="780290" cy="780290"/>
          </a:xfrm>
          <a:prstGeom prst="rect">
            <a:avLst/>
          </a:prstGeom>
        </p:spPr>
      </p:pic>
      <p:pic>
        <p:nvPicPr>
          <p:cNvPr id="14" name="Picture 1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68187" y="4247919"/>
            <a:ext cx="780290" cy="780290"/>
          </a:xfrm>
          <a:prstGeom prst="rect">
            <a:avLst/>
          </a:prstGeom>
        </p:spPr>
      </p:pic>
      <p:pic>
        <p:nvPicPr>
          <p:cNvPr id="15" name="Picture 1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59488" y="4405409"/>
            <a:ext cx="780290" cy="780290"/>
          </a:xfrm>
          <a:prstGeom prst="rect">
            <a:avLst/>
          </a:prstGeom>
        </p:spPr>
      </p:pic>
      <p:pic>
        <p:nvPicPr>
          <p:cNvPr id="16" name="Picture 1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95785" y="5563467"/>
            <a:ext cx="780290" cy="780290"/>
          </a:xfrm>
          <a:prstGeom prst="rect">
            <a:avLst/>
          </a:prstGeom>
        </p:spPr>
      </p:pic>
      <p:pic>
        <p:nvPicPr>
          <p:cNvPr id="18" name="Picture 1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522379" y="5211603"/>
            <a:ext cx="780290" cy="780290"/>
          </a:xfrm>
          <a:prstGeom prst="rect">
            <a:avLst/>
          </a:prstGeom>
        </p:spPr>
      </p:pic>
      <p:pic>
        <p:nvPicPr>
          <p:cNvPr id="19" name="Picture 1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353263" y="4914024"/>
            <a:ext cx="780290" cy="780290"/>
          </a:xfrm>
          <a:prstGeom prst="rect">
            <a:avLst/>
          </a:prstGeom>
        </p:spPr>
      </p:pic>
      <p:sp>
        <p:nvSpPr>
          <p:cNvPr id="23" name="Freeform 23"/>
          <p:cNvSpPr>
            <a:spLocks noEditPoints="1"/>
          </p:cNvSpPr>
          <p:nvPr/>
        </p:nvSpPr>
        <p:spPr bwMode="auto">
          <a:xfrm>
            <a:off x="456606" y="3443761"/>
            <a:ext cx="661988" cy="696912"/>
          </a:xfrm>
          <a:custGeom>
            <a:avLst/>
            <a:gdLst>
              <a:gd name="T0" fmla="*/ 29 w 417"/>
              <a:gd name="T1" fmla="*/ 329 h 439"/>
              <a:gd name="T2" fmla="*/ 29 w 417"/>
              <a:gd name="T3" fmla="*/ 279 h 439"/>
              <a:gd name="T4" fmla="*/ 71 w 417"/>
              <a:gd name="T5" fmla="*/ 252 h 439"/>
              <a:gd name="T6" fmla="*/ 164 w 417"/>
              <a:gd name="T7" fmla="*/ 252 h 439"/>
              <a:gd name="T8" fmla="*/ 155 w 417"/>
              <a:gd name="T9" fmla="*/ 285 h 439"/>
              <a:gd name="T10" fmla="*/ 98 w 417"/>
              <a:gd name="T11" fmla="*/ 290 h 439"/>
              <a:gd name="T12" fmla="*/ 65 w 417"/>
              <a:gd name="T13" fmla="*/ 311 h 439"/>
              <a:gd name="T14" fmla="*/ 67 w 417"/>
              <a:gd name="T15" fmla="*/ 403 h 439"/>
              <a:gd name="T16" fmla="*/ 128 w 417"/>
              <a:gd name="T17" fmla="*/ 403 h 439"/>
              <a:gd name="T18" fmla="*/ 178 w 417"/>
              <a:gd name="T19" fmla="*/ 390 h 439"/>
              <a:gd name="T20" fmla="*/ 180 w 417"/>
              <a:gd name="T21" fmla="*/ 313 h 439"/>
              <a:gd name="T22" fmla="*/ 216 w 417"/>
              <a:gd name="T23" fmla="*/ 281 h 439"/>
              <a:gd name="T24" fmla="*/ 216 w 417"/>
              <a:gd name="T25" fmla="*/ 355 h 439"/>
              <a:gd name="T26" fmla="*/ 183 w 417"/>
              <a:gd name="T27" fmla="*/ 439 h 439"/>
              <a:gd name="T28" fmla="*/ 132 w 417"/>
              <a:gd name="T29" fmla="*/ 439 h 439"/>
              <a:gd name="T30" fmla="*/ 367 w 417"/>
              <a:gd name="T31" fmla="*/ 115 h 439"/>
              <a:gd name="T32" fmla="*/ 367 w 417"/>
              <a:gd name="T33" fmla="*/ 174 h 439"/>
              <a:gd name="T34" fmla="*/ 317 w 417"/>
              <a:gd name="T35" fmla="*/ 180 h 439"/>
              <a:gd name="T36" fmla="*/ 281 w 417"/>
              <a:gd name="T37" fmla="*/ 212 h 439"/>
              <a:gd name="T38" fmla="*/ 359 w 417"/>
              <a:gd name="T39" fmla="*/ 214 h 439"/>
              <a:gd name="T40" fmla="*/ 397 w 417"/>
              <a:gd name="T41" fmla="*/ 203 h 439"/>
              <a:gd name="T42" fmla="*/ 401 w 417"/>
              <a:gd name="T43" fmla="*/ 105 h 439"/>
              <a:gd name="T44" fmla="*/ 380 w 417"/>
              <a:gd name="T45" fmla="*/ 65 h 439"/>
              <a:gd name="T46" fmla="*/ 287 w 417"/>
              <a:gd name="T47" fmla="*/ 65 h 439"/>
              <a:gd name="T48" fmla="*/ 252 w 417"/>
              <a:gd name="T49" fmla="*/ 84 h 439"/>
              <a:gd name="T50" fmla="*/ 254 w 417"/>
              <a:gd name="T51" fmla="*/ 178 h 439"/>
              <a:gd name="T52" fmla="*/ 283 w 417"/>
              <a:gd name="T53" fmla="*/ 157 h 439"/>
              <a:gd name="T54" fmla="*/ 289 w 417"/>
              <a:gd name="T55" fmla="*/ 111 h 439"/>
              <a:gd name="T56" fmla="*/ 336 w 417"/>
              <a:gd name="T57" fmla="*/ 101 h 439"/>
              <a:gd name="T58" fmla="*/ 0 w 417"/>
              <a:gd name="T59" fmla="*/ 0 h 439"/>
              <a:gd name="T60" fmla="*/ 0 w 417"/>
              <a:gd name="T61" fmla="*/ 138 h 439"/>
              <a:gd name="T62" fmla="*/ 0 w 417"/>
              <a:gd name="T63" fmla="*/ 182 h 439"/>
              <a:gd name="T64" fmla="*/ 44 w 417"/>
              <a:gd name="T65" fmla="*/ 214 h 439"/>
              <a:gd name="T66" fmla="*/ 128 w 417"/>
              <a:gd name="T67" fmla="*/ 214 h 439"/>
              <a:gd name="T68" fmla="*/ 174 w 417"/>
              <a:gd name="T69" fmla="*/ 197 h 439"/>
              <a:gd name="T70" fmla="*/ 126 w 417"/>
              <a:gd name="T71" fmla="*/ 174 h 439"/>
              <a:gd name="T72" fmla="*/ 42 w 417"/>
              <a:gd name="T73" fmla="*/ 170 h 439"/>
              <a:gd name="T74" fmla="*/ 40 w 417"/>
              <a:gd name="T75" fmla="*/ 120 h 439"/>
              <a:gd name="T76" fmla="*/ 44 w 417"/>
              <a:gd name="T77" fmla="*/ 40 h 439"/>
              <a:gd name="T78" fmla="*/ 126 w 417"/>
              <a:gd name="T79" fmla="*/ 40 h 439"/>
              <a:gd name="T80" fmla="*/ 176 w 417"/>
              <a:gd name="T81" fmla="*/ 52 h 439"/>
              <a:gd name="T82" fmla="*/ 176 w 417"/>
              <a:gd name="T83" fmla="*/ 143 h 439"/>
              <a:gd name="T84" fmla="*/ 216 w 417"/>
              <a:gd name="T85" fmla="*/ 183 h 439"/>
              <a:gd name="T86" fmla="*/ 216 w 417"/>
              <a:gd name="T87" fmla="*/ 128 h 439"/>
              <a:gd name="T88" fmla="*/ 206 w 417"/>
              <a:gd name="T89" fmla="*/ 10 h 439"/>
              <a:gd name="T90" fmla="*/ 161 w 417"/>
              <a:gd name="T91" fmla="*/ 0 h 439"/>
              <a:gd name="T92" fmla="*/ 48 w 417"/>
              <a:gd name="T93" fmla="*/ 0 h 439"/>
              <a:gd name="T94" fmla="*/ 258 w 417"/>
              <a:gd name="T95" fmla="*/ 281 h 439"/>
              <a:gd name="T96" fmla="*/ 254 w 417"/>
              <a:gd name="T97" fmla="*/ 350 h 439"/>
              <a:gd name="T98" fmla="*/ 260 w 417"/>
              <a:gd name="T99" fmla="*/ 401 h 439"/>
              <a:gd name="T100" fmla="*/ 361 w 417"/>
              <a:gd name="T101" fmla="*/ 415 h 439"/>
              <a:gd name="T102" fmla="*/ 417 w 417"/>
              <a:gd name="T103" fmla="*/ 417 h 439"/>
              <a:gd name="T104" fmla="*/ 417 w 417"/>
              <a:gd name="T105" fmla="*/ 317 h 439"/>
              <a:gd name="T106" fmla="*/ 411 w 417"/>
              <a:gd name="T107" fmla="*/ 267 h 439"/>
              <a:gd name="T108" fmla="*/ 325 w 417"/>
              <a:gd name="T109" fmla="*/ 252 h 439"/>
              <a:gd name="T110" fmla="*/ 294 w 417"/>
              <a:gd name="T111" fmla="*/ 264 h 439"/>
              <a:gd name="T112" fmla="*/ 344 w 417"/>
              <a:gd name="T113" fmla="*/ 287 h 439"/>
              <a:gd name="T114" fmla="*/ 378 w 417"/>
              <a:gd name="T115" fmla="*/ 290 h 439"/>
              <a:gd name="T116" fmla="*/ 380 w 417"/>
              <a:gd name="T117" fmla="*/ 376 h 439"/>
              <a:gd name="T118" fmla="*/ 311 w 417"/>
              <a:gd name="T119" fmla="*/ 380 h 439"/>
              <a:gd name="T120" fmla="*/ 289 w 417"/>
              <a:gd name="T121" fmla="*/ 363 h 439"/>
              <a:gd name="T122" fmla="*/ 289 w 417"/>
              <a:gd name="T123" fmla="*/ 31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7" h="439">
                <a:moveTo>
                  <a:pt x="29" y="439"/>
                </a:moveTo>
                <a:lnTo>
                  <a:pt x="29" y="439"/>
                </a:lnTo>
                <a:lnTo>
                  <a:pt x="29" y="426"/>
                </a:lnTo>
                <a:lnTo>
                  <a:pt x="29" y="413"/>
                </a:lnTo>
                <a:lnTo>
                  <a:pt x="29" y="399"/>
                </a:lnTo>
                <a:lnTo>
                  <a:pt x="29" y="388"/>
                </a:lnTo>
                <a:lnTo>
                  <a:pt x="29" y="378"/>
                </a:lnTo>
                <a:lnTo>
                  <a:pt x="29" y="369"/>
                </a:lnTo>
                <a:lnTo>
                  <a:pt x="29" y="359"/>
                </a:lnTo>
                <a:lnTo>
                  <a:pt x="29" y="350"/>
                </a:lnTo>
                <a:lnTo>
                  <a:pt x="29" y="342"/>
                </a:lnTo>
                <a:lnTo>
                  <a:pt x="29" y="336"/>
                </a:lnTo>
                <a:lnTo>
                  <a:pt x="29" y="329"/>
                </a:lnTo>
                <a:lnTo>
                  <a:pt x="29" y="323"/>
                </a:lnTo>
                <a:lnTo>
                  <a:pt x="29" y="317"/>
                </a:lnTo>
                <a:lnTo>
                  <a:pt x="29" y="313"/>
                </a:lnTo>
                <a:lnTo>
                  <a:pt x="29" y="308"/>
                </a:lnTo>
                <a:lnTo>
                  <a:pt x="29" y="304"/>
                </a:lnTo>
                <a:lnTo>
                  <a:pt x="29" y="298"/>
                </a:lnTo>
                <a:lnTo>
                  <a:pt x="29" y="292"/>
                </a:lnTo>
                <a:lnTo>
                  <a:pt x="29" y="290"/>
                </a:lnTo>
                <a:lnTo>
                  <a:pt x="29" y="287"/>
                </a:lnTo>
                <a:lnTo>
                  <a:pt x="29" y="287"/>
                </a:lnTo>
                <a:lnTo>
                  <a:pt x="29" y="285"/>
                </a:lnTo>
                <a:lnTo>
                  <a:pt x="29" y="285"/>
                </a:lnTo>
                <a:lnTo>
                  <a:pt x="29" y="279"/>
                </a:lnTo>
                <a:lnTo>
                  <a:pt x="31" y="273"/>
                </a:lnTo>
                <a:lnTo>
                  <a:pt x="34" y="267"/>
                </a:lnTo>
                <a:lnTo>
                  <a:pt x="38" y="262"/>
                </a:lnTo>
                <a:lnTo>
                  <a:pt x="42" y="258"/>
                </a:lnTo>
                <a:lnTo>
                  <a:pt x="48" y="254"/>
                </a:lnTo>
                <a:lnTo>
                  <a:pt x="54" y="252"/>
                </a:lnTo>
                <a:lnTo>
                  <a:pt x="59" y="252"/>
                </a:lnTo>
                <a:lnTo>
                  <a:pt x="61" y="252"/>
                </a:lnTo>
                <a:lnTo>
                  <a:pt x="61" y="252"/>
                </a:lnTo>
                <a:lnTo>
                  <a:pt x="61" y="252"/>
                </a:lnTo>
                <a:lnTo>
                  <a:pt x="63" y="252"/>
                </a:lnTo>
                <a:lnTo>
                  <a:pt x="67" y="252"/>
                </a:lnTo>
                <a:lnTo>
                  <a:pt x="71" y="252"/>
                </a:lnTo>
                <a:lnTo>
                  <a:pt x="77" y="252"/>
                </a:lnTo>
                <a:lnTo>
                  <a:pt x="82" y="252"/>
                </a:lnTo>
                <a:lnTo>
                  <a:pt x="92" y="252"/>
                </a:lnTo>
                <a:lnTo>
                  <a:pt x="96" y="252"/>
                </a:lnTo>
                <a:lnTo>
                  <a:pt x="101" y="252"/>
                </a:lnTo>
                <a:lnTo>
                  <a:pt x="107" y="252"/>
                </a:lnTo>
                <a:lnTo>
                  <a:pt x="113" y="252"/>
                </a:lnTo>
                <a:lnTo>
                  <a:pt x="120" y="252"/>
                </a:lnTo>
                <a:lnTo>
                  <a:pt x="128" y="252"/>
                </a:lnTo>
                <a:lnTo>
                  <a:pt x="136" y="252"/>
                </a:lnTo>
                <a:lnTo>
                  <a:pt x="145" y="252"/>
                </a:lnTo>
                <a:lnTo>
                  <a:pt x="155" y="252"/>
                </a:lnTo>
                <a:lnTo>
                  <a:pt x="164" y="252"/>
                </a:lnTo>
                <a:lnTo>
                  <a:pt x="174" y="252"/>
                </a:lnTo>
                <a:lnTo>
                  <a:pt x="185" y="252"/>
                </a:lnTo>
                <a:lnTo>
                  <a:pt x="185" y="252"/>
                </a:lnTo>
                <a:lnTo>
                  <a:pt x="185" y="252"/>
                </a:lnTo>
                <a:lnTo>
                  <a:pt x="183" y="254"/>
                </a:lnTo>
                <a:lnTo>
                  <a:pt x="182" y="258"/>
                </a:lnTo>
                <a:lnTo>
                  <a:pt x="180" y="260"/>
                </a:lnTo>
                <a:lnTo>
                  <a:pt x="178" y="262"/>
                </a:lnTo>
                <a:lnTo>
                  <a:pt x="174" y="266"/>
                </a:lnTo>
                <a:lnTo>
                  <a:pt x="170" y="269"/>
                </a:lnTo>
                <a:lnTo>
                  <a:pt x="166" y="273"/>
                </a:lnTo>
                <a:lnTo>
                  <a:pt x="161" y="279"/>
                </a:lnTo>
                <a:lnTo>
                  <a:pt x="155" y="285"/>
                </a:lnTo>
                <a:lnTo>
                  <a:pt x="147" y="290"/>
                </a:lnTo>
                <a:lnTo>
                  <a:pt x="147" y="290"/>
                </a:lnTo>
                <a:lnTo>
                  <a:pt x="147" y="290"/>
                </a:lnTo>
                <a:lnTo>
                  <a:pt x="145" y="290"/>
                </a:lnTo>
                <a:lnTo>
                  <a:pt x="143" y="290"/>
                </a:lnTo>
                <a:lnTo>
                  <a:pt x="141" y="290"/>
                </a:lnTo>
                <a:lnTo>
                  <a:pt x="140" y="290"/>
                </a:lnTo>
                <a:lnTo>
                  <a:pt x="134" y="290"/>
                </a:lnTo>
                <a:lnTo>
                  <a:pt x="130" y="290"/>
                </a:lnTo>
                <a:lnTo>
                  <a:pt x="124" y="290"/>
                </a:lnTo>
                <a:lnTo>
                  <a:pt x="117" y="290"/>
                </a:lnTo>
                <a:lnTo>
                  <a:pt x="109" y="290"/>
                </a:lnTo>
                <a:lnTo>
                  <a:pt x="98" y="290"/>
                </a:lnTo>
                <a:lnTo>
                  <a:pt x="86" y="290"/>
                </a:lnTo>
                <a:lnTo>
                  <a:pt x="75" y="290"/>
                </a:lnTo>
                <a:lnTo>
                  <a:pt x="71" y="290"/>
                </a:lnTo>
                <a:lnTo>
                  <a:pt x="69" y="292"/>
                </a:lnTo>
                <a:lnTo>
                  <a:pt x="67" y="294"/>
                </a:lnTo>
                <a:lnTo>
                  <a:pt x="65" y="298"/>
                </a:lnTo>
                <a:lnTo>
                  <a:pt x="65" y="298"/>
                </a:lnTo>
                <a:lnTo>
                  <a:pt x="65" y="298"/>
                </a:lnTo>
                <a:lnTo>
                  <a:pt x="65" y="300"/>
                </a:lnTo>
                <a:lnTo>
                  <a:pt x="65" y="300"/>
                </a:lnTo>
                <a:lnTo>
                  <a:pt x="65" y="304"/>
                </a:lnTo>
                <a:lnTo>
                  <a:pt x="65" y="306"/>
                </a:lnTo>
                <a:lnTo>
                  <a:pt x="65" y="311"/>
                </a:lnTo>
                <a:lnTo>
                  <a:pt x="65" y="315"/>
                </a:lnTo>
                <a:lnTo>
                  <a:pt x="65" y="323"/>
                </a:lnTo>
                <a:lnTo>
                  <a:pt x="65" y="332"/>
                </a:lnTo>
                <a:lnTo>
                  <a:pt x="65" y="342"/>
                </a:lnTo>
                <a:lnTo>
                  <a:pt x="65" y="348"/>
                </a:lnTo>
                <a:lnTo>
                  <a:pt x="65" y="353"/>
                </a:lnTo>
                <a:lnTo>
                  <a:pt x="65" y="361"/>
                </a:lnTo>
                <a:lnTo>
                  <a:pt x="65" y="367"/>
                </a:lnTo>
                <a:lnTo>
                  <a:pt x="65" y="376"/>
                </a:lnTo>
                <a:lnTo>
                  <a:pt x="65" y="384"/>
                </a:lnTo>
                <a:lnTo>
                  <a:pt x="65" y="394"/>
                </a:lnTo>
                <a:lnTo>
                  <a:pt x="65" y="403"/>
                </a:lnTo>
                <a:lnTo>
                  <a:pt x="67" y="403"/>
                </a:lnTo>
                <a:lnTo>
                  <a:pt x="67" y="403"/>
                </a:lnTo>
                <a:lnTo>
                  <a:pt x="67" y="403"/>
                </a:lnTo>
                <a:lnTo>
                  <a:pt x="69" y="403"/>
                </a:lnTo>
                <a:lnTo>
                  <a:pt x="71" y="403"/>
                </a:lnTo>
                <a:lnTo>
                  <a:pt x="75" y="403"/>
                </a:lnTo>
                <a:lnTo>
                  <a:pt x="78" y="403"/>
                </a:lnTo>
                <a:lnTo>
                  <a:pt x="84" y="403"/>
                </a:lnTo>
                <a:lnTo>
                  <a:pt x="92" y="403"/>
                </a:lnTo>
                <a:lnTo>
                  <a:pt x="99" y="403"/>
                </a:lnTo>
                <a:lnTo>
                  <a:pt x="109" y="403"/>
                </a:lnTo>
                <a:lnTo>
                  <a:pt x="117" y="403"/>
                </a:lnTo>
                <a:lnTo>
                  <a:pt x="122" y="403"/>
                </a:lnTo>
                <a:lnTo>
                  <a:pt x="128" y="403"/>
                </a:lnTo>
                <a:lnTo>
                  <a:pt x="136" y="403"/>
                </a:lnTo>
                <a:lnTo>
                  <a:pt x="143" y="403"/>
                </a:lnTo>
                <a:lnTo>
                  <a:pt x="153" y="403"/>
                </a:lnTo>
                <a:lnTo>
                  <a:pt x="161" y="403"/>
                </a:lnTo>
                <a:lnTo>
                  <a:pt x="170" y="403"/>
                </a:lnTo>
                <a:lnTo>
                  <a:pt x="174" y="401"/>
                </a:lnTo>
                <a:lnTo>
                  <a:pt x="176" y="399"/>
                </a:lnTo>
                <a:lnTo>
                  <a:pt x="178" y="397"/>
                </a:lnTo>
                <a:lnTo>
                  <a:pt x="178" y="396"/>
                </a:lnTo>
                <a:lnTo>
                  <a:pt x="178" y="394"/>
                </a:lnTo>
                <a:lnTo>
                  <a:pt x="178" y="394"/>
                </a:lnTo>
                <a:lnTo>
                  <a:pt x="178" y="392"/>
                </a:lnTo>
                <a:lnTo>
                  <a:pt x="178" y="390"/>
                </a:lnTo>
                <a:lnTo>
                  <a:pt x="178" y="388"/>
                </a:lnTo>
                <a:lnTo>
                  <a:pt x="178" y="384"/>
                </a:lnTo>
                <a:lnTo>
                  <a:pt x="178" y="380"/>
                </a:lnTo>
                <a:lnTo>
                  <a:pt x="178" y="374"/>
                </a:lnTo>
                <a:lnTo>
                  <a:pt x="178" y="369"/>
                </a:lnTo>
                <a:lnTo>
                  <a:pt x="178" y="361"/>
                </a:lnTo>
                <a:lnTo>
                  <a:pt x="178" y="352"/>
                </a:lnTo>
                <a:lnTo>
                  <a:pt x="178" y="340"/>
                </a:lnTo>
                <a:lnTo>
                  <a:pt x="178" y="329"/>
                </a:lnTo>
                <a:lnTo>
                  <a:pt x="178" y="315"/>
                </a:lnTo>
                <a:lnTo>
                  <a:pt x="178" y="315"/>
                </a:lnTo>
                <a:lnTo>
                  <a:pt x="180" y="313"/>
                </a:lnTo>
                <a:lnTo>
                  <a:pt x="180" y="313"/>
                </a:lnTo>
                <a:lnTo>
                  <a:pt x="183" y="310"/>
                </a:lnTo>
                <a:lnTo>
                  <a:pt x="185" y="308"/>
                </a:lnTo>
                <a:lnTo>
                  <a:pt x="187" y="306"/>
                </a:lnTo>
                <a:lnTo>
                  <a:pt x="191" y="302"/>
                </a:lnTo>
                <a:lnTo>
                  <a:pt x="193" y="298"/>
                </a:lnTo>
                <a:lnTo>
                  <a:pt x="199" y="294"/>
                </a:lnTo>
                <a:lnTo>
                  <a:pt x="203" y="289"/>
                </a:lnTo>
                <a:lnTo>
                  <a:pt x="208" y="283"/>
                </a:lnTo>
                <a:lnTo>
                  <a:pt x="216" y="277"/>
                </a:lnTo>
                <a:lnTo>
                  <a:pt x="216" y="277"/>
                </a:lnTo>
                <a:lnTo>
                  <a:pt x="216" y="277"/>
                </a:lnTo>
                <a:lnTo>
                  <a:pt x="216" y="279"/>
                </a:lnTo>
                <a:lnTo>
                  <a:pt x="216" y="281"/>
                </a:lnTo>
                <a:lnTo>
                  <a:pt x="216" y="285"/>
                </a:lnTo>
                <a:lnTo>
                  <a:pt x="216" y="289"/>
                </a:lnTo>
                <a:lnTo>
                  <a:pt x="216" y="294"/>
                </a:lnTo>
                <a:lnTo>
                  <a:pt x="216" y="300"/>
                </a:lnTo>
                <a:lnTo>
                  <a:pt x="216" y="304"/>
                </a:lnTo>
                <a:lnTo>
                  <a:pt x="216" y="310"/>
                </a:lnTo>
                <a:lnTo>
                  <a:pt x="216" y="313"/>
                </a:lnTo>
                <a:lnTo>
                  <a:pt x="216" y="319"/>
                </a:lnTo>
                <a:lnTo>
                  <a:pt x="216" y="325"/>
                </a:lnTo>
                <a:lnTo>
                  <a:pt x="216" y="332"/>
                </a:lnTo>
                <a:lnTo>
                  <a:pt x="216" y="340"/>
                </a:lnTo>
                <a:lnTo>
                  <a:pt x="216" y="348"/>
                </a:lnTo>
                <a:lnTo>
                  <a:pt x="216" y="355"/>
                </a:lnTo>
                <a:lnTo>
                  <a:pt x="216" y="365"/>
                </a:lnTo>
                <a:lnTo>
                  <a:pt x="216" y="374"/>
                </a:lnTo>
                <a:lnTo>
                  <a:pt x="216" y="386"/>
                </a:lnTo>
                <a:lnTo>
                  <a:pt x="216" y="396"/>
                </a:lnTo>
                <a:lnTo>
                  <a:pt x="216" y="409"/>
                </a:lnTo>
                <a:lnTo>
                  <a:pt x="214" y="415"/>
                </a:lnTo>
                <a:lnTo>
                  <a:pt x="212" y="420"/>
                </a:lnTo>
                <a:lnTo>
                  <a:pt x="210" y="426"/>
                </a:lnTo>
                <a:lnTo>
                  <a:pt x="206" y="430"/>
                </a:lnTo>
                <a:lnTo>
                  <a:pt x="201" y="434"/>
                </a:lnTo>
                <a:lnTo>
                  <a:pt x="195" y="438"/>
                </a:lnTo>
                <a:lnTo>
                  <a:pt x="189" y="439"/>
                </a:lnTo>
                <a:lnTo>
                  <a:pt x="183" y="439"/>
                </a:lnTo>
                <a:lnTo>
                  <a:pt x="182" y="439"/>
                </a:lnTo>
                <a:lnTo>
                  <a:pt x="182" y="439"/>
                </a:lnTo>
                <a:lnTo>
                  <a:pt x="180" y="439"/>
                </a:lnTo>
                <a:lnTo>
                  <a:pt x="178" y="439"/>
                </a:lnTo>
                <a:lnTo>
                  <a:pt x="174" y="439"/>
                </a:lnTo>
                <a:lnTo>
                  <a:pt x="170" y="439"/>
                </a:lnTo>
                <a:lnTo>
                  <a:pt x="164" y="439"/>
                </a:lnTo>
                <a:lnTo>
                  <a:pt x="161" y="439"/>
                </a:lnTo>
                <a:lnTo>
                  <a:pt x="155" y="439"/>
                </a:lnTo>
                <a:lnTo>
                  <a:pt x="151" y="439"/>
                </a:lnTo>
                <a:lnTo>
                  <a:pt x="145" y="439"/>
                </a:lnTo>
                <a:lnTo>
                  <a:pt x="140" y="439"/>
                </a:lnTo>
                <a:lnTo>
                  <a:pt x="132" y="439"/>
                </a:lnTo>
                <a:lnTo>
                  <a:pt x="126" y="439"/>
                </a:lnTo>
                <a:lnTo>
                  <a:pt x="119" y="439"/>
                </a:lnTo>
                <a:lnTo>
                  <a:pt x="109" y="439"/>
                </a:lnTo>
                <a:lnTo>
                  <a:pt x="99" y="439"/>
                </a:lnTo>
                <a:lnTo>
                  <a:pt x="90" y="439"/>
                </a:lnTo>
                <a:lnTo>
                  <a:pt x="80" y="439"/>
                </a:lnTo>
                <a:lnTo>
                  <a:pt x="69" y="439"/>
                </a:lnTo>
                <a:lnTo>
                  <a:pt x="55" y="439"/>
                </a:lnTo>
                <a:lnTo>
                  <a:pt x="42" y="439"/>
                </a:lnTo>
                <a:lnTo>
                  <a:pt x="29" y="439"/>
                </a:lnTo>
                <a:lnTo>
                  <a:pt x="29" y="439"/>
                </a:lnTo>
                <a:close/>
                <a:moveTo>
                  <a:pt x="367" y="101"/>
                </a:moveTo>
                <a:lnTo>
                  <a:pt x="367" y="115"/>
                </a:lnTo>
                <a:lnTo>
                  <a:pt x="367" y="124"/>
                </a:lnTo>
                <a:lnTo>
                  <a:pt x="367" y="134"/>
                </a:lnTo>
                <a:lnTo>
                  <a:pt x="367" y="143"/>
                </a:lnTo>
                <a:lnTo>
                  <a:pt x="367" y="149"/>
                </a:lnTo>
                <a:lnTo>
                  <a:pt x="367" y="155"/>
                </a:lnTo>
                <a:lnTo>
                  <a:pt x="367" y="160"/>
                </a:lnTo>
                <a:lnTo>
                  <a:pt x="367" y="164"/>
                </a:lnTo>
                <a:lnTo>
                  <a:pt x="367" y="166"/>
                </a:lnTo>
                <a:lnTo>
                  <a:pt x="367" y="170"/>
                </a:lnTo>
                <a:lnTo>
                  <a:pt x="367" y="170"/>
                </a:lnTo>
                <a:lnTo>
                  <a:pt x="367" y="172"/>
                </a:lnTo>
                <a:lnTo>
                  <a:pt x="367" y="174"/>
                </a:lnTo>
                <a:lnTo>
                  <a:pt x="367" y="174"/>
                </a:lnTo>
                <a:lnTo>
                  <a:pt x="367" y="176"/>
                </a:lnTo>
                <a:lnTo>
                  <a:pt x="365" y="178"/>
                </a:lnTo>
                <a:lnTo>
                  <a:pt x="363" y="178"/>
                </a:lnTo>
                <a:lnTo>
                  <a:pt x="361" y="180"/>
                </a:lnTo>
                <a:lnTo>
                  <a:pt x="352" y="180"/>
                </a:lnTo>
                <a:lnTo>
                  <a:pt x="346" y="180"/>
                </a:lnTo>
                <a:lnTo>
                  <a:pt x="338" y="180"/>
                </a:lnTo>
                <a:lnTo>
                  <a:pt x="332" y="180"/>
                </a:lnTo>
                <a:lnTo>
                  <a:pt x="329" y="180"/>
                </a:lnTo>
                <a:lnTo>
                  <a:pt x="325" y="180"/>
                </a:lnTo>
                <a:lnTo>
                  <a:pt x="321" y="180"/>
                </a:lnTo>
                <a:lnTo>
                  <a:pt x="319" y="180"/>
                </a:lnTo>
                <a:lnTo>
                  <a:pt x="317" y="180"/>
                </a:lnTo>
                <a:lnTo>
                  <a:pt x="315" y="180"/>
                </a:lnTo>
                <a:lnTo>
                  <a:pt x="313" y="180"/>
                </a:lnTo>
                <a:lnTo>
                  <a:pt x="313" y="180"/>
                </a:lnTo>
                <a:lnTo>
                  <a:pt x="313" y="180"/>
                </a:lnTo>
                <a:lnTo>
                  <a:pt x="308" y="185"/>
                </a:lnTo>
                <a:lnTo>
                  <a:pt x="302" y="191"/>
                </a:lnTo>
                <a:lnTo>
                  <a:pt x="296" y="195"/>
                </a:lnTo>
                <a:lnTo>
                  <a:pt x="292" y="199"/>
                </a:lnTo>
                <a:lnTo>
                  <a:pt x="290" y="203"/>
                </a:lnTo>
                <a:lnTo>
                  <a:pt x="287" y="206"/>
                </a:lnTo>
                <a:lnTo>
                  <a:pt x="285" y="208"/>
                </a:lnTo>
                <a:lnTo>
                  <a:pt x="283" y="210"/>
                </a:lnTo>
                <a:lnTo>
                  <a:pt x="281" y="212"/>
                </a:lnTo>
                <a:lnTo>
                  <a:pt x="279" y="214"/>
                </a:lnTo>
                <a:lnTo>
                  <a:pt x="279" y="214"/>
                </a:lnTo>
                <a:lnTo>
                  <a:pt x="279" y="214"/>
                </a:lnTo>
                <a:lnTo>
                  <a:pt x="287" y="214"/>
                </a:lnTo>
                <a:lnTo>
                  <a:pt x="296" y="214"/>
                </a:lnTo>
                <a:lnTo>
                  <a:pt x="304" y="214"/>
                </a:lnTo>
                <a:lnTo>
                  <a:pt x="311" y="214"/>
                </a:lnTo>
                <a:lnTo>
                  <a:pt x="317" y="214"/>
                </a:lnTo>
                <a:lnTo>
                  <a:pt x="323" y="214"/>
                </a:lnTo>
                <a:lnTo>
                  <a:pt x="334" y="214"/>
                </a:lnTo>
                <a:lnTo>
                  <a:pt x="344" y="214"/>
                </a:lnTo>
                <a:lnTo>
                  <a:pt x="352" y="214"/>
                </a:lnTo>
                <a:lnTo>
                  <a:pt x="359" y="214"/>
                </a:lnTo>
                <a:lnTo>
                  <a:pt x="365" y="214"/>
                </a:lnTo>
                <a:lnTo>
                  <a:pt x="369" y="214"/>
                </a:lnTo>
                <a:lnTo>
                  <a:pt x="371" y="214"/>
                </a:lnTo>
                <a:lnTo>
                  <a:pt x="373" y="214"/>
                </a:lnTo>
                <a:lnTo>
                  <a:pt x="375" y="214"/>
                </a:lnTo>
                <a:lnTo>
                  <a:pt x="376" y="214"/>
                </a:lnTo>
                <a:lnTo>
                  <a:pt x="376" y="214"/>
                </a:lnTo>
                <a:lnTo>
                  <a:pt x="376" y="214"/>
                </a:lnTo>
                <a:lnTo>
                  <a:pt x="382" y="214"/>
                </a:lnTo>
                <a:lnTo>
                  <a:pt x="386" y="212"/>
                </a:lnTo>
                <a:lnTo>
                  <a:pt x="390" y="210"/>
                </a:lnTo>
                <a:lnTo>
                  <a:pt x="394" y="206"/>
                </a:lnTo>
                <a:lnTo>
                  <a:pt x="397" y="203"/>
                </a:lnTo>
                <a:lnTo>
                  <a:pt x="399" y="199"/>
                </a:lnTo>
                <a:lnTo>
                  <a:pt x="401" y="195"/>
                </a:lnTo>
                <a:lnTo>
                  <a:pt x="401" y="189"/>
                </a:lnTo>
                <a:lnTo>
                  <a:pt x="401" y="178"/>
                </a:lnTo>
                <a:lnTo>
                  <a:pt x="401" y="168"/>
                </a:lnTo>
                <a:lnTo>
                  <a:pt x="401" y="157"/>
                </a:lnTo>
                <a:lnTo>
                  <a:pt x="401" y="149"/>
                </a:lnTo>
                <a:lnTo>
                  <a:pt x="401" y="139"/>
                </a:lnTo>
                <a:lnTo>
                  <a:pt x="401" y="132"/>
                </a:lnTo>
                <a:lnTo>
                  <a:pt x="401" y="124"/>
                </a:lnTo>
                <a:lnTo>
                  <a:pt x="401" y="117"/>
                </a:lnTo>
                <a:lnTo>
                  <a:pt x="401" y="111"/>
                </a:lnTo>
                <a:lnTo>
                  <a:pt x="401" y="105"/>
                </a:lnTo>
                <a:lnTo>
                  <a:pt x="401" y="99"/>
                </a:lnTo>
                <a:lnTo>
                  <a:pt x="401" y="96"/>
                </a:lnTo>
                <a:lnTo>
                  <a:pt x="401" y="88"/>
                </a:lnTo>
                <a:lnTo>
                  <a:pt x="401" y="80"/>
                </a:lnTo>
                <a:lnTo>
                  <a:pt x="401" y="76"/>
                </a:lnTo>
                <a:lnTo>
                  <a:pt x="401" y="73"/>
                </a:lnTo>
                <a:lnTo>
                  <a:pt x="401" y="69"/>
                </a:lnTo>
                <a:lnTo>
                  <a:pt x="401" y="67"/>
                </a:lnTo>
                <a:lnTo>
                  <a:pt x="401" y="67"/>
                </a:lnTo>
                <a:lnTo>
                  <a:pt x="401" y="65"/>
                </a:lnTo>
                <a:lnTo>
                  <a:pt x="401" y="65"/>
                </a:lnTo>
                <a:lnTo>
                  <a:pt x="390" y="65"/>
                </a:lnTo>
                <a:lnTo>
                  <a:pt x="380" y="65"/>
                </a:lnTo>
                <a:lnTo>
                  <a:pt x="369" y="65"/>
                </a:lnTo>
                <a:lnTo>
                  <a:pt x="361" y="65"/>
                </a:lnTo>
                <a:lnTo>
                  <a:pt x="352" y="65"/>
                </a:lnTo>
                <a:lnTo>
                  <a:pt x="344" y="65"/>
                </a:lnTo>
                <a:lnTo>
                  <a:pt x="336" y="65"/>
                </a:lnTo>
                <a:lnTo>
                  <a:pt x="329" y="65"/>
                </a:lnTo>
                <a:lnTo>
                  <a:pt x="323" y="65"/>
                </a:lnTo>
                <a:lnTo>
                  <a:pt x="317" y="65"/>
                </a:lnTo>
                <a:lnTo>
                  <a:pt x="311" y="65"/>
                </a:lnTo>
                <a:lnTo>
                  <a:pt x="308" y="65"/>
                </a:lnTo>
                <a:lnTo>
                  <a:pt x="300" y="65"/>
                </a:lnTo>
                <a:lnTo>
                  <a:pt x="292" y="65"/>
                </a:lnTo>
                <a:lnTo>
                  <a:pt x="287" y="65"/>
                </a:lnTo>
                <a:lnTo>
                  <a:pt x="283" y="65"/>
                </a:lnTo>
                <a:lnTo>
                  <a:pt x="281" y="65"/>
                </a:lnTo>
                <a:lnTo>
                  <a:pt x="279" y="65"/>
                </a:lnTo>
                <a:lnTo>
                  <a:pt x="277" y="65"/>
                </a:lnTo>
                <a:lnTo>
                  <a:pt x="277" y="65"/>
                </a:lnTo>
                <a:lnTo>
                  <a:pt x="277" y="65"/>
                </a:lnTo>
                <a:lnTo>
                  <a:pt x="271" y="65"/>
                </a:lnTo>
                <a:lnTo>
                  <a:pt x="268" y="67"/>
                </a:lnTo>
                <a:lnTo>
                  <a:pt x="264" y="69"/>
                </a:lnTo>
                <a:lnTo>
                  <a:pt x="260" y="73"/>
                </a:lnTo>
                <a:lnTo>
                  <a:pt x="256" y="76"/>
                </a:lnTo>
                <a:lnTo>
                  <a:pt x="254" y="80"/>
                </a:lnTo>
                <a:lnTo>
                  <a:pt x="252" y="84"/>
                </a:lnTo>
                <a:lnTo>
                  <a:pt x="252" y="90"/>
                </a:lnTo>
                <a:lnTo>
                  <a:pt x="252" y="99"/>
                </a:lnTo>
                <a:lnTo>
                  <a:pt x="252" y="107"/>
                </a:lnTo>
                <a:lnTo>
                  <a:pt x="252" y="115"/>
                </a:lnTo>
                <a:lnTo>
                  <a:pt x="252" y="122"/>
                </a:lnTo>
                <a:lnTo>
                  <a:pt x="252" y="128"/>
                </a:lnTo>
                <a:lnTo>
                  <a:pt x="252" y="134"/>
                </a:lnTo>
                <a:lnTo>
                  <a:pt x="252" y="145"/>
                </a:lnTo>
                <a:lnTo>
                  <a:pt x="254" y="155"/>
                </a:lnTo>
                <a:lnTo>
                  <a:pt x="254" y="162"/>
                </a:lnTo>
                <a:lnTo>
                  <a:pt x="254" y="168"/>
                </a:lnTo>
                <a:lnTo>
                  <a:pt x="254" y="174"/>
                </a:lnTo>
                <a:lnTo>
                  <a:pt x="254" y="178"/>
                </a:lnTo>
                <a:lnTo>
                  <a:pt x="254" y="182"/>
                </a:lnTo>
                <a:lnTo>
                  <a:pt x="254" y="183"/>
                </a:lnTo>
                <a:lnTo>
                  <a:pt x="254" y="183"/>
                </a:lnTo>
                <a:lnTo>
                  <a:pt x="254" y="185"/>
                </a:lnTo>
                <a:lnTo>
                  <a:pt x="254" y="185"/>
                </a:lnTo>
                <a:lnTo>
                  <a:pt x="254" y="185"/>
                </a:lnTo>
                <a:lnTo>
                  <a:pt x="260" y="180"/>
                </a:lnTo>
                <a:lnTo>
                  <a:pt x="266" y="174"/>
                </a:lnTo>
                <a:lnTo>
                  <a:pt x="269" y="170"/>
                </a:lnTo>
                <a:lnTo>
                  <a:pt x="273" y="166"/>
                </a:lnTo>
                <a:lnTo>
                  <a:pt x="277" y="162"/>
                </a:lnTo>
                <a:lnTo>
                  <a:pt x="281" y="159"/>
                </a:lnTo>
                <a:lnTo>
                  <a:pt x="283" y="157"/>
                </a:lnTo>
                <a:lnTo>
                  <a:pt x="285" y="155"/>
                </a:lnTo>
                <a:lnTo>
                  <a:pt x="287" y="153"/>
                </a:lnTo>
                <a:lnTo>
                  <a:pt x="289" y="151"/>
                </a:lnTo>
                <a:lnTo>
                  <a:pt x="289" y="151"/>
                </a:lnTo>
                <a:lnTo>
                  <a:pt x="289" y="151"/>
                </a:lnTo>
                <a:lnTo>
                  <a:pt x="289" y="143"/>
                </a:lnTo>
                <a:lnTo>
                  <a:pt x="289" y="136"/>
                </a:lnTo>
                <a:lnTo>
                  <a:pt x="289" y="130"/>
                </a:lnTo>
                <a:lnTo>
                  <a:pt x="289" y="124"/>
                </a:lnTo>
                <a:lnTo>
                  <a:pt x="289" y="120"/>
                </a:lnTo>
                <a:lnTo>
                  <a:pt x="289" y="117"/>
                </a:lnTo>
                <a:lnTo>
                  <a:pt x="289" y="113"/>
                </a:lnTo>
                <a:lnTo>
                  <a:pt x="289" y="111"/>
                </a:lnTo>
                <a:lnTo>
                  <a:pt x="289" y="109"/>
                </a:lnTo>
                <a:lnTo>
                  <a:pt x="289" y="109"/>
                </a:lnTo>
                <a:lnTo>
                  <a:pt x="289" y="107"/>
                </a:lnTo>
                <a:lnTo>
                  <a:pt x="289" y="105"/>
                </a:lnTo>
                <a:lnTo>
                  <a:pt x="289" y="105"/>
                </a:lnTo>
                <a:lnTo>
                  <a:pt x="289" y="103"/>
                </a:lnTo>
                <a:lnTo>
                  <a:pt x="290" y="101"/>
                </a:lnTo>
                <a:lnTo>
                  <a:pt x="292" y="101"/>
                </a:lnTo>
                <a:lnTo>
                  <a:pt x="294" y="99"/>
                </a:lnTo>
                <a:lnTo>
                  <a:pt x="308" y="99"/>
                </a:lnTo>
                <a:lnTo>
                  <a:pt x="317" y="99"/>
                </a:lnTo>
                <a:lnTo>
                  <a:pt x="327" y="101"/>
                </a:lnTo>
                <a:lnTo>
                  <a:pt x="336" y="101"/>
                </a:lnTo>
                <a:lnTo>
                  <a:pt x="342" y="101"/>
                </a:lnTo>
                <a:lnTo>
                  <a:pt x="350" y="101"/>
                </a:lnTo>
                <a:lnTo>
                  <a:pt x="353" y="101"/>
                </a:lnTo>
                <a:lnTo>
                  <a:pt x="357" y="101"/>
                </a:lnTo>
                <a:lnTo>
                  <a:pt x="361" y="101"/>
                </a:lnTo>
                <a:lnTo>
                  <a:pt x="363" y="101"/>
                </a:lnTo>
                <a:lnTo>
                  <a:pt x="365" y="101"/>
                </a:lnTo>
                <a:lnTo>
                  <a:pt x="365" y="101"/>
                </a:lnTo>
                <a:lnTo>
                  <a:pt x="367" y="101"/>
                </a:lnTo>
                <a:lnTo>
                  <a:pt x="367" y="101"/>
                </a:lnTo>
                <a:lnTo>
                  <a:pt x="367" y="101"/>
                </a:lnTo>
                <a:lnTo>
                  <a:pt x="367" y="101"/>
                </a:lnTo>
                <a:close/>
                <a:moveTo>
                  <a:pt x="0" y="0"/>
                </a:moveTo>
                <a:lnTo>
                  <a:pt x="0" y="0"/>
                </a:lnTo>
                <a:lnTo>
                  <a:pt x="0" y="17"/>
                </a:lnTo>
                <a:lnTo>
                  <a:pt x="0" y="32"/>
                </a:lnTo>
                <a:lnTo>
                  <a:pt x="0" y="46"/>
                </a:lnTo>
                <a:lnTo>
                  <a:pt x="0" y="59"/>
                </a:lnTo>
                <a:lnTo>
                  <a:pt x="0" y="73"/>
                </a:lnTo>
                <a:lnTo>
                  <a:pt x="0" y="84"/>
                </a:lnTo>
                <a:lnTo>
                  <a:pt x="0" y="96"/>
                </a:lnTo>
                <a:lnTo>
                  <a:pt x="0" y="105"/>
                </a:lnTo>
                <a:lnTo>
                  <a:pt x="0" y="115"/>
                </a:lnTo>
                <a:lnTo>
                  <a:pt x="0" y="122"/>
                </a:lnTo>
                <a:lnTo>
                  <a:pt x="0" y="130"/>
                </a:lnTo>
                <a:lnTo>
                  <a:pt x="0" y="138"/>
                </a:lnTo>
                <a:lnTo>
                  <a:pt x="0" y="143"/>
                </a:lnTo>
                <a:lnTo>
                  <a:pt x="0" y="149"/>
                </a:lnTo>
                <a:lnTo>
                  <a:pt x="0" y="155"/>
                </a:lnTo>
                <a:lnTo>
                  <a:pt x="0" y="159"/>
                </a:lnTo>
                <a:lnTo>
                  <a:pt x="0" y="164"/>
                </a:lnTo>
                <a:lnTo>
                  <a:pt x="0" y="166"/>
                </a:lnTo>
                <a:lnTo>
                  <a:pt x="0" y="172"/>
                </a:lnTo>
                <a:lnTo>
                  <a:pt x="0" y="176"/>
                </a:lnTo>
                <a:lnTo>
                  <a:pt x="0" y="180"/>
                </a:lnTo>
                <a:lnTo>
                  <a:pt x="0" y="182"/>
                </a:lnTo>
                <a:lnTo>
                  <a:pt x="0" y="182"/>
                </a:lnTo>
                <a:lnTo>
                  <a:pt x="0" y="182"/>
                </a:lnTo>
                <a:lnTo>
                  <a:pt x="0" y="182"/>
                </a:lnTo>
                <a:lnTo>
                  <a:pt x="2" y="189"/>
                </a:lnTo>
                <a:lnTo>
                  <a:pt x="4" y="195"/>
                </a:lnTo>
                <a:lnTo>
                  <a:pt x="8" y="201"/>
                </a:lnTo>
                <a:lnTo>
                  <a:pt x="12" y="204"/>
                </a:lnTo>
                <a:lnTo>
                  <a:pt x="17" y="208"/>
                </a:lnTo>
                <a:lnTo>
                  <a:pt x="23" y="212"/>
                </a:lnTo>
                <a:lnTo>
                  <a:pt x="29" y="214"/>
                </a:lnTo>
                <a:lnTo>
                  <a:pt x="36" y="214"/>
                </a:lnTo>
                <a:lnTo>
                  <a:pt x="36" y="214"/>
                </a:lnTo>
                <a:lnTo>
                  <a:pt x="36" y="214"/>
                </a:lnTo>
                <a:lnTo>
                  <a:pt x="38" y="214"/>
                </a:lnTo>
                <a:lnTo>
                  <a:pt x="40" y="214"/>
                </a:lnTo>
                <a:lnTo>
                  <a:pt x="44" y="214"/>
                </a:lnTo>
                <a:lnTo>
                  <a:pt x="48" y="214"/>
                </a:lnTo>
                <a:lnTo>
                  <a:pt x="55" y="214"/>
                </a:lnTo>
                <a:lnTo>
                  <a:pt x="59" y="214"/>
                </a:lnTo>
                <a:lnTo>
                  <a:pt x="63" y="214"/>
                </a:lnTo>
                <a:lnTo>
                  <a:pt x="69" y="214"/>
                </a:lnTo>
                <a:lnTo>
                  <a:pt x="73" y="214"/>
                </a:lnTo>
                <a:lnTo>
                  <a:pt x="80" y="214"/>
                </a:lnTo>
                <a:lnTo>
                  <a:pt x="86" y="214"/>
                </a:lnTo>
                <a:lnTo>
                  <a:pt x="94" y="214"/>
                </a:lnTo>
                <a:lnTo>
                  <a:pt x="101" y="214"/>
                </a:lnTo>
                <a:lnTo>
                  <a:pt x="109" y="214"/>
                </a:lnTo>
                <a:lnTo>
                  <a:pt x="119" y="214"/>
                </a:lnTo>
                <a:lnTo>
                  <a:pt x="128" y="214"/>
                </a:lnTo>
                <a:lnTo>
                  <a:pt x="140" y="214"/>
                </a:lnTo>
                <a:lnTo>
                  <a:pt x="151" y="214"/>
                </a:lnTo>
                <a:lnTo>
                  <a:pt x="164" y="214"/>
                </a:lnTo>
                <a:lnTo>
                  <a:pt x="176" y="214"/>
                </a:lnTo>
                <a:lnTo>
                  <a:pt x="191" y="214"/>
                </a:lnTo>
                <a:lnTo>
                  <a:pt x="191" y="214"/>
                </a:lnTo>
                <a:lnTo>
                  <a:pt x="191" y="214"/>
                </a:lnTo>
                <a:lnTo>
                  <a:pt x="189" y="212"/>
                </a:lnTo>
                <a:lnTo>
                  <a:pt x="185" y="208"/>
                </a:lnTo>
                <a:lnTo>
                  <a:pt x="183" y="206"/>
                </a:lnTo>
                <a:lnTo>
                  <a:pt x="182" y="204"/>
                </a:lnTo>
                <a:lnTo>
                  <a:pt x="178" y="201"/>
                </a:lnTo>
                <a:lnTo>
                  <a:pt x="174" y="197"/>
                </a:lnTo>
                <a:lnTo>
                  <a:pt x="170" y="193"/>
                </a:lnTo>
                <a:lnTo>
                  <a:pt x="164" y="187"/>
                </a:lnTo>
                <a:lnTo>
                  <a:pt x="159" y="182"/>
                </a:lnTo>
                <a:lnTo>
                  <a:pt x="151" y="174"/>
                </a:lnTo>
                <a:lnTo>
                  <a:pt x="151" y="174"/>
                </a:lnTo>
                <a:lnTo>
                  <a:pt x="151" y="174"/>
                </a:lnTo>
                <a:lnTo>
                  <a:pt x="149" y="174"/>
                </a:lnTo>
                <a:lnTo>
                  <a:pt x="147" y="174"/>
                </a:lnTo>
                <a:lnTo>
                  <a:pt x="145" y="174"/>
                </a:lnTo>
                <a:lnTo>
                  <a:pt x="143" y="174"/>
                </a:lnTo>
                <a:lnTo>
                  <a:pt x="138" y="174"/>
                </a:lnTo>
                <a:lnTo>
                  <a:pt x="134" y="174"/>
                </a:lnTo>
                <a:lnTo>
                  <a:pt x="126" y="174"/>
                </a:lnTo>
                <a:lnTo>
                  <a:pt x="119" y="174"/>
                </a:lnTo>
                <a:lnTo>
                  <a:pt x="107" y="174"/>
                </a:lnTo>
                <a:lnTo>
                  <a:pt x="101" y="174"/>
                </a:lnTo>
                <a:lnTo>
                  <a:pt x="96" y="174"/>
                </a:lnTo>
                <a:lnTo>
                  <a:pt x="90" y="174"/>
                </a:lnTo>
                <a:lnTo>
                  <a:pt x="82" y="174"/>
                </a:lnTo>
                <a:lnTo>
                  <a:pt x="75" y="174"/>
                </a:lnTo>
                <a:lnTo>
                  <a:pt x="67" y="174"/>
                </a:lnTo>
                <a:lnTo>
                  <a:pt x="57" y="174"/>
                </a:lnTo>
                <a:lnTo>
                  <a:pt x="48" y="174"/>
                </a:lnTo>
                <a:lnTo>
                  <a:pt x="46" y="174"/>
                </a:lnTo>
                <a:lnTo>
                  <a:pt x="44" y="172"/>
                </a:lnTo>
                <a:lnTo>
                  <a:pt x="42" y="170"/>
                </a:lnTo>
                <a:lnTo>
                  <a:pt x="40" y="168"/>
                </a:lnTo>
                <a:lnTo>
                  <a:pt x="40" y="168"/>
                </a:lnTo>
                <a:lnTo>
                  <a:pt x="40" y="166"/>
                </a:lnTo>
                <a:lnTo>
                  <a:pt x="40" y="166"/>
                </a:lnTo>
                <a:lnTo>
                  <a:pt x="40" y="164"/>
                </a:lnTo>
                <a:lnTo>
                  <a:pt x="40" y="160"/>
                </a:lnTo>
                <a:lnTo>
                  <a:pt x="40" y="157"/>
                </a:lnTo>
                <a:lnTo>
                  <a:pt x="40" y="151"/>
                </a:lnTo>
                <a:lnTo>
                  <a:pt x="40" y="145"/>
                </a:lnTo>
                <a:lnTo>
                  <a:pt x="40" y="136"/>
                </a:lnTo>
                <a:lnTo>
                  <a:pt x="40" y="132"/>
                </a:lnTo>
                <a:lnTo>
                  <a:pt x="40" y="126"/>
                </a:lnTo>
                <a:lnTo>
                  <a:pt x="40" y="120"/>
                </a:lnTo>
                <a:lnTo>
                  <a:pt x="40" y="115"/>
                </a:lnTo>
                <a:lnTo>
                  <a:pt x="40" y="107"/>
                </a:lnTo>
                <a:lnTo>
                  <a:pt x="40" y="99"/>
                </a:lnTo>
                <a:lnTo>
                  <a:pt x="40" y="92"/>
                </a:lnTo>
                <a:lnTo>
                  <a:pt x="40" y="82"/>
                </a:lnTo>
                <a:lnTo>
                  <a:pt x="40" y="73"/>
                </a:lnTo>
                <a:lnTo>
                  <a:pt x="40" y="63"/>
                </a:lnTo>
                <a:lnTo>
                  <a:pt x="40" y="52"/>
                </a:lnTo>
                <a:lnTo>
                  <a:pt x="40" y="40"/>
                </a:lnTo>
                <a:lnTo>
                  <a:pt x="42" y="40"/>
                </a:lnTo>
                <a:lnTo>
                  <a:pt x="42" y="40"/>
                </a:lnTo>
                <a:lnTo>
                  <a:pt x="42" y="40"/>
                </a:lnTo>
                <a:lnTo>
                  <a:pt x="44" y="40"/>
                </a:lnTo>
                <a:lnTo>
                  <a:pt x="48" y="40"/>
                </a:lnTo>
                <a:lnTo>
                  <a:pt x="52" y="40"/>
                </a:lnTo>
                <a:lnTo>
                  <a:pt x="57" y="40"/>
                </a:lnTo>
                <a:lnTo>
                  <a:pt x="63" y="40"/>
                </a:lnTo>
                <a:lnTo>
                  <a:pt x="73" y="40"/>
                </a:lnTo>
                <a:lnTo>
                  <a:pt x="77" y="40"/>
                </a:lnTo>
                <a:lnTo>
                  <a:pt x="82" y="40"/>
                </a:lnTo>
                <a:lnTo>
                  <a:pt x="88" y="40"/>
                </a:lnTo>
                <a:lnTo>
                  <a:pt x="94" y="40"/>
                </a:lnTo>
                <a:lnTo>
                  <a:pt x="101" y="40"/>
                </a:lnTo>
                <a:lnTo>
                  <a:pt x="109" y="40"/>
                </a:lnTo>
                <a:lnTo>
                  <a:pt x="117" y="40"/>
                </a:lnTo>
                <a:lnTo>
                  <a:pt x="126" y="40"/>
                </a:lnTo>
                <a:lnTo>
                  <a:pt x="136" y="40"/>
                </a:lnTo>
                <a:lnTo>
                  <a:pt x="145" y="40"/>
                </a:lnTo>
                <a:lnTo>
                  <a:pt x="157" y="40"/>
                </a:lnTo>
                <a:lnTo>
                  <a:pt x="168" y="40"/>
                </a:lnTo>
                <a:lnTo>
                  <a:pt x="170" y="40"/>
                </a:lnTo>
                <a:lnTo>
                  <a:pt x="172" y="42"/>
                </a:lnTo>
                <a:lnTo>
                  <a:pt x="174" y="44"/>
                </a:lnTo>
                <a:lnTo>
                  <a:pt x="176" y="48"/>
                </a:lnTo>
                <a:lnTo>
                  <a:pt x="176" y="48"/>
                </a:lnTo>
                <a:lnTo>
                  <a:pt x="176" y="48"/>
                </a:lnTo>
                <a:lnTo>
                  <a:pt x="176" y="48"/>
                </a:lnTo>
                <a:lnTo>
                  <a:pt x="176" y="50"/>
                </a:lnTo>
                <a:lnTo>
                  <a:pt x="176" y="52"/>
                </a:lnTo>
                <a:lnTo>
                  <a:pt x="176" y="55"/>
                </a:lnTo>
                <a:lnTo>
                  <a:pt x="176" y="59"/>
                </a:lnTo>
                <a:lnTo>
                  <a:pt x="176" y="65"/>
                </a:lnTo>
                <a:lnTo>
                  <a:pt x="176" y="71"/>
                </a:lnTo>
                <a:lnTo>
                  <a:pt x="176" y="78"/>
                </a:lnTo>
                <a:lnTo>
                  <a:pt x="176" y="88"/>
                </a:lnTo>
                <a:lnTo>
                  <a:pt x="176" y="99"/>
                </a:lnTo>
                <a:lnTo>
                  <a:pt x="176" y="105"/>
                </a:lnTo>
                <a:lnTo>
                  <a:pt x="176" y="113"/>
                </a:lnTo>
                <a:lnTo>
                  <a:pt x="176" y="118"/>
                </a:lnTo>
                <a:lnTo>
                  <a:pt x="176" y="126"/>
                </a:lnTo>
                <a:lnTo>
                  <a:pt x="176" y="136"/>
                </a:lnTo>
                <a:lnTo>
                  <a:pt x="176" y="143"/>
                </a:lnTo>
                <a:lnTo>
                  <a:pt x="176" y="143"/>
                </a:lnTo>
                <a:lnTo>
                  <a:pt x="176" y="145"/>
                </a:lnTo>
                <a:lnTo>
                  <a:pt x="178" y="145"/>
                </a:lnTo>
                <a:lnTo>
                  <a:pt x="180" y="149"/>
                </a:lnTo>
                <a:lnTo>
                  <a:pt x="182" y="151"/>
                </a:lnTo>
                <a:lnTo>
                  <a:pt x="185" y="155"/>
                </a:lnTo>
                <a:lnTo>
                  <a:pt x="187" y="157"/>
                </a:lnTo>
                <a:lnTo>
                  <a:pt x="191" y="160"/>
                </a:lnTo>
                <a:lnTo>
                  <a:pt x="197" y="166"/>
                </a:lnTo>
                <a:lnTo>
                  <a:pt x="203" y="172"/>
                </a:lnTo>
                <a:lnTo>
                  <a:pt x="208" y="178"/>
                </a:lnTo>
                <a:lnTo>
                  <a:pt x="216" y="185"/>
                </a:lnTo>
                <a:lnTo>
                  <a:pt x="216" y="183"/>
                </a:lnTo>
                <a:lnTo>
                  <a:pt x="216" y="183"/>
                </a:lnTo>
                <a:lnTo>
                  <a:pt x="216" y="182"/>
                </a:lnTo>
                <a:lnTo>
                  <a:pt x="216" y="180"/>
                </a:lnTo>
                <a:lnTo>
                  <a:pt x="216" y="176"/>
                </a:lnTo>
                <a:lnTo>
                  <a:pt x="216" y="172"/>
                </a:lnTo>
                <a:lnTo>
                  <a:pt x="216" y="166"/>
                </a:lnTo>
                <a:lnTo>
                  <a:pt x="216" y="162"/>
                </a:lnTo>
                <a:lnTo>
                  <a:pt x="216" y="157"/>
                </a:lnTo>
                <a:lnTo>
                  <a:pt x="216" y="153"/>
                </a:lnTo>
                <a:lnTo>
                  <a:pt x="216" y="147"/>
                </a:lnTo>
                <a:lnTo>
                  <a:pt x="216" y="141"/>
                </a:lnTo>
                <a:lnTo>
                  <a:pt x="216" y="136"/>
                </a:lnTo>
                <a:lnTo>
                  <a:pt x="216" y="128"/>
                </a:lnTo>
                <a:lnTo>
                  <a:pt x="216" y="120"/>
                </a:lnTo>
                <a:lnTo>
                  <a:pt x="216" y="113"/>
                </a:lnTo>
                <a:lnTo>
                  <a:pt x="216" y="103"/>
                </a:lnTo>
                <a:lnTo>
                  <a:pt x="216" y="94"/>
                </a:lnTo>
                <a:lnTo>
                  <a:pt x="216" y="82"/>
                </a:lnTo>
                <a:lnTo>
                  <a:pt x="216" y="71"/>
                </a:lnTo>
                <a:lnTo>
                  <a:pt x="216" y="59"/>
                </a:lnTo>
                <a:lnTo>
                  <a:pt x="216" y="46"/>
                </a:lnTo>
                <a:lnTo>
                  <a:pt x="216" y="32"/>
                </a:lnTo>
                <a:lnTo>
                  <a:pt x="214" y="25"/>
                </a:lnTo>
                <a:lnTo>
                  <a:pt x="212" y="19"/>
                </a:lnTo>
                <a:lnTo>
                  <a:pt x="210" y="15"/>
                </a:lnTo>
                <a:lnTo>
                  <a:pt x="206" y="10"/>
                </a:lnTo>
                <a:lnTo>
                  <a:pt x="201" y="6"/>
                </a:lnTo>
                <a:lnTo>
                  <a:pt x="195" y="4"/>
                </a:lnTo>
                <a:lnTo>
                  <a:pt x="189" y="2"/>
                </a:lnTo>
                <a:lnTo>
                  <a:pt x="183" y="0"/>
                </a:lnTo>
                <a:lnTo>
                  <a:pt x="183" y="0"/>
                </a:lnTo>
                <a:lnTo>
                  <a:pt x="182" y="0"/>
                </a:lnTo>
                <a:lnTo>
                  <a:pt x="182" y="0"/>
                </a:lnTo>
                <a:lnTo>
                  <a:pt x="180" y="0"/>
                </a:lnTo>
                <a:lnTo>
                  <a:pt x="178" y="0"/>
                </a:lnTo>
                <a:lnTo>
                  <a:pt x="174" y="0"/>
                </a:lnTo>
                <a:lnTo>
                  <a:pt x="168" y="0"/>
                </a:lnTo>
                <a:lnTo>
                  <a:pt x="164" y="0"/>
                </a:lnTo>
                <a:lnTo>
                  <a:pt x="161" y="0"/>
                </a:lnTo>
                <a:lnTo>
                  <a:pt x="155" y="0"/>
                </a:lnTo>
                <a:lnTo>
                  <a:pt x="151" y="0"/>
                </a:lnTo>
                <a:lnTo>
                  <a:pt x="145" y="0"/>
                </a:lnTo>
                <a:lnTo>
                  <a:pt x="138" y="0"/>
                </a:lnTo>
                <a:lnTo>
                  <a:pt x="132" y="0"/>
                </a:lnTo>
                <a:lnTo>
                  <a:pt x="124" y="0"/>
                </a:lnTo>
                <a:lnTo>
                  <a:pt x="115" y="0"/>
                </a:lnTo>
                <a:lnTo>
                  <a:pt x="105" y="0"/>
                </a:lnTo>
                <a:lnTo>
                  <a:pt x="96" y="0"/>
                </a:lnTo>
                <a:lnTo>
                  <a:pt x="84" y="0"/>
                </a:lnTo>
                <a:lnTo>
                  <a:pt x="73" y="0"/>
                </a:lnTo>
                <a:lnTo>
                  <a:pt x="61" y="0"/>
                </a:lnTo>
                <a:lnTo>
                  <a:pt x="48" y="0"/>
                </a:lnTo>
                <a:lnTo>
                  <a:pt x="33" y="0"/>
                </a:lnTo>
                <a:lnTo>
                  <a:pt x="17" y="0"/>
                </a:lnTo>
                <a:lnTo>
                  <a:pt x="0" y="0"/>
                </a:lnTo>
                <a:lnTo>
                  <a:pt x="0" y="0"/>
                </a:lnTo>
                <a:close/>
                <a:moveTo>
                  <a:pt x="289" y="311"/>
                </a:moveTo>
                <a:lnTo>
                  <a:pt x="283" y="306"/>
                </a:lnTo>
                <a:lnTo>
                  <a:pt x="277" y="300"/>
                </a:lnTo>
                <a:lnTo>
                  <a:pt x="273" y="296"/>
                </a:lnTo>
                <a:lnTo>
                  <a:pt x="269" y="292"/>
                </a:lnTo>
                <a:lnTo>
                  <a:pt x="266" y="289"/>
                </a:lnTo>
                <a:lnTo>
                  <a:pt x="262" y="285"/>
                </a:lnTo>
                <a:lnTo>
                  <a:pt x="260" y="283"/>
                </a:lnTo>
                <a:lnTo>
                  <a:pt x="258" y="281"/>
                </a:lnTo>
                <a:lnTo>
                  <a:pt x="256" y="279"/>
                </a:lnTo>
                <a:lnTo>
                  <a:pt x="254" y="277"/>
                </a:lnTo>
                <a:lnTo>
                  <a:pt x="254" y="277"/>
                </a:lnTo>
                <a:lnTo>
                  <a:pt x="254" y="277"/>
                </a:lnTo>
                <a:lnTo>
                  <a:pt x="254" y="287"/>
                </a:lnTo>
                <a:lnTo>
                  <a:pt x="254" y="296"/>
                </a:lnTo>
                <a:lnTo>
                  <a:pt x="254" y="304"/>
                </a:lnTo>
                <a:lnTo>
                  <a:pt x="254" y="311"/>
                </a:lnTo>
                <a:lnTo>
                  <a:pt x="254" y="319"/>
                </a:lnTo>
                <a:lnTo>
                  <a:pt x="254" y="327"/>
                </a:lnTo>
                <a:lnTo>
                  <a:pt x="254" y="332"/>
                </a:lnTo>
                <a:lnTo>
                  <a:pt x="254" y="338"/>
                </a:lnTo>
                <a:lnTo>
                  <a:pt x="254" y="350"/>
                </a:lnTo>
                <a:lnTo>
                  <a:pt x="254" y="357"/>
                </a:lnTo>
                <a:lnTo>
                  <a:pt x="254" y="365"/>
                </a:lnTo>
                <a:lnTo>
                  <a:pt x="254" y="371"/>
                </a:lnTo>
                <a:lnTo>
                  <a:pt x="254" y="374"/>
                </a:lnTo>
                <a:lnTo>
                  <a:pt x="254" y="378"/>
                </a:lnTo>
                <a:lnTo>
                  <a:pt x="254" y="380"/>
                </a:lnTo>
                <a:lnTo>
                  <a:pt x="254" y="382"/>
                </a:lnTo>
                <a:lnTo>
                  <a:pt x="254" y="382"/>
                </a:lnTo>
                <a:lnTo>
                  <a:pt x="254" y="382"/>
                </a:lnTo>
                <a:lnTo>
                  <a:pt x="254" y="384"/>
                </a:lnTo>
                <a:lnTo>
                  <a:pt x="254" y="390"/>
                </a:lnTo>
                <a:lnTo>
                  <a:pt x="256" y="396"/>
                </a:lnTo>
                <a:lnTo>
                  <a:pt x="260" y="401"/>
                </a:lnTo>
                <a:lnTo>
                  <a:pt x="264" y="405"/>
                </a:lnTo>
                <a:lnTo>
                  <a:pt x="268" y="409"/>
                </a:lnTo>
                <a:lnTo>
                  <a:pt x="273" y="413"/>
                </a:lnTo>
                <a:lnTo>
                  <a:pt x="279" y="415"/>
                </a:lnTo>
                <a:lnTo>
                  <a:pt x="285" y="415"/>
                </a:lnTo>
                <a:lnTo>
                  <a:pt x="296" y="415"/>
                </a:lnTo>
                <a:lnTo>
                  <a:pt x="308" y="415"/>
                </a:lnTo>
                <a:lnTo>
                  <a:pt x="319" y="415"/>
                </a:lnTo>
                <a:lnTo>
                  <a:pt x="329" y="415"/>
                </a:lnTo>
                <a:lnTo>
                  <a:pt x="338" y="415"/>
                </a:lnTo>
                <a:lnTo>
                  <a:pt x="346" y="415"/>
                </a:lnTo>
                <a:lnTo>
                  <a:pt x="353" y="415"/>
                </a:lnTo>
                <a:lnTo>
                  <a:pt x="361" y="415"/>
                </a:lnTo>
                <a:lnTo>
                  <a:pt x="367" y="415"/>
                </a:lnTo>
                <a:lnTo>
                  <a:pt x="373" y="415"/>
                </a:lnTo>
                <a:lnTo>
                  <a:pt x="378" y="415"/>
                </a:lnTo>
                <a:lnTo>
                  <a:pt x="384" y="415"/>
                </a:lnTo>
                <a:lnTo>
                  <a:pt x="388" y="417"/>
                </a:lnTo>
                <a:lnTo>
                  <a:pt x="392" y="417"/>
                </a:lnTo>
                <a:lnTo>
                  <a:pt x="399" y="417"/>
                </a:lnTo>
                <a:lnTo>
                  <a:pt x="405" y="417"/>
                </a:lnTo>
                <a:lnTo>
                  <a:pt x="409" y="417"/>
                </a:lnTo>
                <a:lnTo>
                  <a:pt x="413" y="417"/>
                </a:lnTo>
                <a:lnTo>
                  <a:pt x="415" y="417"/>
                </a:lnTo>
                <a:lnTo>
                  <a:pt x="415" y="417"/>
                </a:lnTo>
                <a:lnTo>
                  <a:pt x="417" y="417"/>
                </a:lnTo>
                <a:lnTo>
                  <a:pt x="417" y="417"/>
                </a:lnTo>
                <a:lnTo>
                  <a:pt x="417" y="403"/>
                </a:lnTo>
                <a:lnTo>
                  <a:pt x="417" y="394"/>
                </a:lnTo>
                <a:lnTo>
                  <a:pt x="417" y="382"/>
                </a:lnTo>
                <a:lnTo>
                  <a:pt x="417" y="373"/>
                </a:lnTo>
                <a:lnTo>
                  <a:pt x="417" y="363"/>
                </a:lnTo>
                <a:lnTo>
                  <a:pt x="417" y="355"/>
                </a:lnTo>
                <a:lnTo>
                  <a:pt x="417" y="348"/>
                </a:lnTo>
                <a:lnTo>
                  <a:pt x="417" y="340"/>
                </a:lnTo>
                <a:lnTo>
                  <a:pt x="417" y="334"/>
                </a:lnTo>
                <a:lnTo>
                  <a:pt x="417" y="327"/>
                </a:lnTo>
                <a:lnTo>
                  <a:pt x="417" y="323"/>
                </a:lnTo>
                <a:lnTo>
                  <a:pt x="417" y="317"/>
                </a:lnTo>
                <a:lnTo>
                  <a:pt x="417" y="313"/>
                </a:lnTo>
                <a:lnTo>
                  <a:pt x="417" y="308"/>
                </a:lnTo>
                <a:lnTo>
                  <a:pt x="417" y="302"/>
                </a:lnTo>
                <a:lnTo>
                  <a:pt x="417" y="296"/>
                </a:lnTo>
                <a:lnTo>
                  <a:pt x="417" y="292"/>
                </a:lnTo>
                <a:lnTo>
                  <a:pt x="417" y="289"/>
                </a:lnTo>
                <a:lnTo>
                  <a:pt x="417" y="287"/>
                </a:lnTo>
                <a:lnTo>
                  <a:pt x="417" y="287"/>
                </a:lnTo>
                <a:lnTo>
                  <a:pt x="417" y="285"/>
                </a:lnTo>
                <a:lnTo>
                  <a:pt x="417" y="285"/>
                </a:lnTo>
                <a:lnTo>
                  <a:pt x="415" y="279"/>
                </a:lnTo>
                <a:lnTo>
                  <a:pt x="413" y="271"/>
                </a:lnTo>
                <a:lnTo>
                  <a:pt x="411" y="267"/>
                </a:lnTo>
                <a:lnTo>
                  <a:pt x="407" y="262"/>
                </a:lnTo>
                <a:lnTo>
                  <a:pt x="401" y="258"/>
                </a:lnTo>
                <a:lnTo>
                  <a:pt x="397" y="254"/>
                </a:lnTo>
                <a:lnTo>
                  <a:pt x="392" y="252"/>
                </a:lnTo>
                <a:lnTo>
                  <a:pt x="384" y="252"/>
                </a:lnTo>
                <a:lnTo>
                  <a:pt x="375" y="252"/>
                </a:lnTo>
                <a:lnTo>
                  <a:pt x="367" y="252"/>
                </a:lnTo>
                <a:lnTo>
                  <a:pt x="359" y="252"/>
                </a:lnTo>
                <a:lnTo>
                  <a:pt x="352" y="252"/>
                </a:lnTo>
                <a:lnTo>
                  <a:pt x="344" y="252"/>
                </a:lnTo>
                <a:lnTo>
                  <a:pt x="338" y="252"/>
                </a:lnTo>
                <a:lnTo>
                  <a:pt x="331" y="252"/>
                </a:lnTo>
                <a:lnTo>
                  <a:pt x="325" y="252"/>
                </a:lnTo>
                <a:lnTo>
                  <a:pt x="315" y="252"/>
                </a:lnTo>
                <a:lnTo>
                  <a:pt x="308" y="252"/>
                </a:lnTo>
                <a:lnTo>
                  <a:pt x="302" y="252"/>
                </a:lnTo>
                <a:lnTo>
                  <a:pt x="296" y="252"/>
                </a:lnTo>
                <a:lnTo>
                  <a:pt x="292" y="252"/>
                </a:lnTo>
                <a:lnTo>
                  <a:pt x="289" y="252"/>
                </a:lnTo>
                <a:lnTo>
                  <a:pt x="287" y="252"/>
                </a:lnTo>
                <a:lnTo>
                  <a:pt x="285" y="252"/>
                </a:lnTo>
                <a:lnTo>
                  <a:pt x="283" y="252"/>
                </a:lnTo>
                <a:lnTo>
                  <a:pt x="283" y="252"/>
                </a:lnTo>
                <a:lnTo>
                  <a:pt x="283" y="252"/>
                </a:lnTo>
                <a:lnTo>
                  <a:pt x="289" y="258"/>
                </a:lnTo>
                <a:lnTo>
                  <a:pt x="294" y="264"/>
                </a:lnTo>
                <a:lnTo>
                  <a:pt x="300" y="269"/>
                </a:lnTo>
                <a:lnTo>
                  <a:pt x="304" y="273"/>
                </a:lnTo>
                <a:lnTo>
                  <a:pt x="306" y="275"/>
                </a:lnTo>
                <a:lnTo>
                  <a:pt x="310" y="279"/>
                </a:lnTo>
                <a:lnTo>
                  <a:pt x="311" y="281"/>
                </a:lnTo>
                <a:lnTo>
                  <a:pt x="313" y="283"/>
                </a:lnTo>
                <a:lnTo>
                  <a:pt x="315" y="285"/>
                </a:lnTo>
                <a:lnTo>
                  <a:pt x="317" y="287"/>
                </a:lnTo>
                <a:lnTo>
                  <a:pt x="317" y="287"/>
                </a:lnTo>
                <a:lnTo>
                  <a:pt x="317" y="287"/>
                </a:lnTo>
                <a:lnTo>
                  <a:pt x="329" y="287"/>
                </a:lnTo>
                <a:lnTo>
                  <a:pt x="336" y="287"/>
                </a:lnTo>
                <a:lnTo>
                  <a:pt x="344" y="287"/>
                </a:lnTo>
                <a:lnTo>
                  <a:pt x="350" y="287"/>
                </a:lnTo>
                <a:lnTo>
                  <a:pt x="355" y="287"/>
                </a:lnTo>
                <a:lnTo>
                  <a:pt x="361" y="287"/>
                </a:lnTo>
                <a:lnTo>
                  <a:pt x="365" y="287"/>
                </a:lnTo>
                <a:lnTo>
                  <a:pt x="367" y="287"/>
                </a:lnTo>
                <a:lnTo>
                  <a:pt x="369" y="287"/>
                </a:lnTo>
                <a:lnTo>
                  <a:pt x="371" y="287"/>
                </a:lnTo>
                <a:lnTo>
                  <a:pt x="373" y="287"/>
                </a:lnTo>
                <a:lnTo>
                  <a:pt x="373" y="287"/>
                </a:lnTo>
                <a:lnTo>
                  <a:pt x="375" y="287"/>
                </a:lnTo>
                <a:lnTo>
                  <a:pt x="375" y="287"/>
                </a:lnTo>
                <a:lnTo>
                  <a:pt x="376" y="289"/>
                </a:lnTo>
                <a:lnTo>
                  <a:pt x="378" y="290"/>
                </a:lnTo>
                <a:lnTo>
                  <a:pt x="380" y="292"/>
                </a:lnTo>
                <a:lnTo>
                  <a:pt x="380" y="296"/>
                </a:lnTo>
                <a:lnTo>
                  <a:pt x="380" y="304"/>
                </a:lnTo>
                <a:lnTo>
                  <a:pt x="380" y="310"/>
                </a:lnTo>
                <a:lnTo>
                  <a:pt x="380" y="323"/>
                </a:lnTo>
                <a:lnTo>
                  <a:pt x="380" y="334"/>
                </a:lnTo>
                <a:lnTo>
                  <a:pt x="380" y="344"/>
                </a:lnTo>
                <a:lnTo>
                  <a:pt x="380" y="352"/>
                </a:lnTo>
                <a:lnTo>
                  <a:pt x="380" y="359"/>
                </a:lnTo>
                <a:lnTo>
                  <a:pt x="380" y="365"/>
                </a:lnTo>
                <a:lnTo>
                  <a:pt x="380" y="369"/>
                </a:lnTo>
                <a:lnTo>
                  <a:pt x="380" y="373"/>
                </a:lnTo>
                <a:lnTo>
                  <a:pt x="380" y="376"/>
                </a:lnTo>
                <a:lnTo>
                  <a:pt x="380" y="378"/>
                </a:lnTo>
                <a:lnTo>
                  <a:pt x="380" y="378"/>
                </a:lnTo>
                <a:lnTo>
                  <a:pt x="380" y="380"/>
                </a:lnTo>
                <a:lnTo>
                  <a:pt x="380" y="380"/>
                </a:lnTo>
                <a:lnTo>
                  <a:pt x="380" y="380"/>
                </a:lnTo>
                <a:lnTo>
                  <a:pt x="373" y="380"/>
                </a:lnTo>
                <a:lnTo>
                  <a:pt x="365" y="380"/>
                </a:lnTo>
                <a:lnTo>
                  <a:pt x="353" y="380"/>
                </a:lnTo>
                <a:lnTo>
                  <a:pt x="342" y="380"/>
                </a:lnTo>
                <a:lnTo>
                  <a:pt x="331" y="380"/>
                </a:lnTo>
                <a:lnTo>
                  <a:pt x="323" y="380"/>
                </a:lnTo>
                <a:lnTo>
                  <a:pt x="317" y="380"/>
                </a:lnTo>
                <a:lnTo>
                  <a:pt x="311" y="380"/>
                </a:lnTo>
                <a:lnTo>
                  <a:pt x="306" y="380"/>
                </a:lnTo>
                <a:lnTo>
                  <a:pt x="302" y="380"/>
                </a:lnTo>
                <a:lnTo>
                  <a:pt x="300" y="380"/>
                </a:lnTo>
                <a:lnTo>
                  <a:pt x="298" y="380"/>
                </a:lnTo>
                <a:lnTo>
                  <a:pt x="296" y="380"/>
                </a:lnTo>
                <a:lnTo>
                  <a:pt x="296" y="380"/>
                </a:lnTo>
                <a:lnTo>
                  <a:pt x="296" y="380"/>
                </a:lnTo>
                <a:lnTo>
                  <a:pt x="296" y="380"/>
                </a:lnTo>
                <a:lnTo>
                  <a:pt x="292" y="380"/>
                </a:lnTo>
                <a:lnTo>
                  <a:pt x="290" y="378"/>
                </a:lnTo>
                <a:lnTo>
                  <a:pt x="289" y="376"/>
                </a:lnTo>
                <a:lnTo>
                  <a:pt x="289" y="373"/>
                </a:lnTo>
                <a:lnTo>
                  <a:pt x="289" y="363"/>
                </a:lnTo>
                <a:lnTo>
                  <a:pt x="289" y="353"/>
                </a:lnTo>
                <a:lnTo>
                  <a:pt x="289" y="344"/>
                </a:lnTo>
                <a:lnTo>
                  <a:pt x="289" y="338"/>
                </a:lnTo>
                <a:lnTo>
                  <a:pt x="289" y="332"/>
                </a:lnTo>
                <a:lnTo>
                  <a:pt x="289" y="327"/>
                </a:lnTo>
                <a:lnTo>
                  <a:pt x="289" y="323"/>
                </a:lnTo>
                <a:lnTo>
                  <a:pt x="289" y="319"/>
                </a:lnTo>
                <a:lnTo>
                  <a:pt x="289" y="317"/>
                </a:lnTo>
                <a:lnTo>
                  <a:pt x="289" y="315"/>
                </a:lnTo>
                <a:lnTo>
                  <a:pt x="289" y="313"/>
                </a:lnTo>
                <a:lnTo>
                  <a:pt x="289" y="313"/>
                </a:lnTo>
                <a:lnTo>
                  <a:pt x="289" y="311"/>
                </a:lnTo>
                <a:lnTo>
                  <a:pt x="289" y="311"/>
                </a:lnTo>
                <a:lnTo>
                  <a:pt x="289" y="311"/>
                </a:lnTo>
                <a:lnTo>
                  <a:pt x="289" y="311"/>
                </a:lnTo>
                <a:close/>
              </a:path>
            </a:pathLst>
          </a:custGeom>
          <a:solidFill>
            <a:srgbClr val="006DD6"/>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80" name="Freeform 79"/>
          <p:cNvSpPr>
            <a:spLocks noChangeAspect="1"/>
          </p:cNvSpPr>
          <p:nvPr/>
        </p:nvSpPr>
        <p:spPr bwMode="auto">
          <a:xfrm>
            <a:off x="3169060" y="1624784"/>
            <a:ext cx="7820580" cy="4890316"/>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gradFill flip="none" rotWithShape="1">
            <a:gsLst>
              <a:gs pos="50000">
                <a:srgbClr val="5EB6DA"/>
              </a:gs>
              <a:gs pos="50000">
                <a:srgbClr val="3999C6"/>
              </a:gs>
            </a:gsLst>
            <a:lin ang="8100000" scaled="1"/>
            <a:tileRect/>
          </a:gradFill>
          <a:ln>
            <a:noFill/>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924989" y="2979256"/>
            <a:ext cx="3291025" cy="557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3672" dirty="0">
              <a:solidFill>
                <a:srgbClr val="0078D7"/>
              </a:solidFill>
              <a:latin typeface="Segoe UI Light"/>
              <a:cs typeface="Segoe UI" panose="020B0502040204020203" pitchFamily="34" charset="0"/>
            </a:endParaRPr>
          </a:p>
        </p:txBody>
      </p:sp>
      <p:sp>
        <p:nvSpPr>
          <p:cNvPr id="82" name="Rectangle 81"/>
          <p:cNvSpPr/>
          <p:nvPr/>
        </p:nvSpPr>
        <p:spPr>
          <a:xfrm>
            <a:off x="4726709" y="2642630"/>
            <a:ext cx="4763314" cy="546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5507" dirty="0">
                <a:solidFill>
                  <a:srgbClr val="FFFFFF"/>
                </a:solidFill>
                <a:latin typeface="Segoe UI Light"/>
                <a:cs typeface="Segoe UI" panose="020B0502040204020203" pitchFamily="34" charset="0"/>
              </a:rPr>
              <a:t>Azure IoT Suite</a:t>
            </a:r>
          </a:p>
        </p:txBody>
      </p:sp>
      <p:sp>
        <p:nvSpPr>
          <p:cNvPr id="107" name="Rectangle 106"/>
          <p:cNvSpPr/>
          <p:nvPr/>
        </p:nvSpPr>
        <p:spPr>
          <a:xfrm>
            <a:off x="7795996" y="5972285"/>
            <a:ext cx="1999137" cy="307777"/>
          </a:xfrm>
          <a:prstGeom prst="rect">
            <a:avLst/>
          </a:prstGeom>
        </p:spPr>
        <p:txBody>
          <a:bodyPr wrap="none" anchor="ctr">
            <a:spAutoFit/>
          </a:bodyPr>
          <a:lstStyle/>
          <a:p>
            <a:pPr algn="ctr" defTabSz="932290" fontAlgn="base">
              <a:spcBef>
                <a:spcPct val="0"/>
              </a:spcBef>
            </a:pPr>
            <a:r>
              <a:rPr lang="en-US" sz="1400" spc="-31" dirty="0">
                <a:solidFill>
                  <a:srgbClr val="FFFFFF"/>
                </a:solidFill>
                <a:latin typeface="Segoe UI Semibold" panose="020B0702040204020203" pitchFamily="34" charset="0"/>
              </a:rPr>
              <a:t>Predictive Maintenance</a:t>
            </a:r>
          </a:p>
        </p:txBody>
      </p:sp>
      <p:sp>
        <p:nvSpPr>
          <p:cNvPr id="108" name="Rectangle 107"/>
          <p:cNvSpPr/>
          <p:nvPr/>
        </p:nvSpPr>
        <p:spPr>
          <a:xfrm>
            <a:off x="5214208" y="5975285"/>
            <a:ext cx="2168499" cy="307777"/>
          </a:xfrm>
          <a:prstGeom prst="rect">
            <a:avLst/>
          </a:prstGeom>
        </p:spPr>
        <p:txBody>
          <a:bodyPr wrap="square" anchor="ctr">
            <a:spAutoFit/>
          </a:bodyPr>
          <a:lstStyle/>
          <a:p>
            <a:pPr algn="ctr" defTabSz="932290" fontAlgn="base">
              <a:spcBef>
                <a:spcPct val="0"/>
              </a:spcBef>
            </a:pPr>
            <a:r>
              <a:rPr lang="en-US" sz="1400" spc="-31" dirty="0">
                <a:solidFill>
                  <a:srgbClr val="FFFFFF"/>
                </a:solidFill>
                <a:latin typeface="Segoe UI Semibold" panose="020B0702040204020203" pitchFamily="34" charset="0"/>
              </a:rPr>
              <a:t>Remote Monitoring </a:t>
            </a:r>
          </a:p>
        </p:txBody>
      </p:sp>
      <p:sp>
        <p:nvSpPr>
          <p:cNvPr id="113" name="Rectangle 112"/>
          <p:cNvSpPr/>
          <p:nvPr/>
        </p:nvSpPr>
        <p:spPr>
          <a:xfrm>
            <a:off x="10453295" y="6141024"/>
            <a:ext cx="1893788" cy="523220"/>
          </a:xfrm>
          <a:prstGeom prst="rect">
            <a:avLst/>
          </a:prstGeom>
        </p:spPr>
        <p:txBody>
          <a:bodyPr wrap="none">
            <a:spAutoFit/>
          </a:bodyPr>
          <a:lstStyle/>
          <a:p>
            <a:pPr defTabSz="932290" fontAlgn="base">
              <a:spcBef>
                <a:spcPct val="0"/>
              </a:spcBef>
            </a:pPr>
            <a:r>
              <a:rPr lang="en-US" sz="2800" spc="-31" dirty="0">
                <a:latin typeface="Segoe UI Light"/>
              </a:rPr>
              <a:t>And more…</a:t>
            </a:r>
          </a:p>
        </p:txBody>
      </p:sp>
      <p:sp>
        <p:nvSpPr>
          <p:cNvPr id="115" name="Rectangle 114"/>
          <p:cNvSpPr/>
          <p:nvPr/>
        </p:nvSpPr>
        <p:spPr>
          <a:xfrm>
            <a:off x="3712168" y="5111202"/>
            <a:ext cx="2018327" cy="986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lnSpc>
                <a:spcPct val="90000"/>
              </a:lnSpc>
            </a:pPr>
            <a:r>
              <a:rPr lang="en-US" sz="2000" dirty="0">
                <a:solidFill>
                  <a:srgbClr val="FFFFFF"/>
                </a:solidFill>
                <a:latin typeface="Segoe UI Light"/>
                <a:cs typeface="Segoe UI" panose="020B0502040204020203" pitchFamily="34" charset="0"/>
              </a:rPr>
              <a:t>Addresses</a:t>
            </a:r>
          </a:p>
          <a:p>
            <a:pPr defTabSz="932597">
              <a:lnSpc>
                <a:spcPct val="90000"/>
              </a:lnSpc>
            </a:pPr>
            <a:r>
              <a:rPr lang="en-US" sz="2000" dirty="0">
                <a:solidFill>
                  <a:srgbClr val="FFFFFF"/>
                </a:solidFill>
                <a:latin typeface="Segoe UI Light"/>
                <a:cs typeface="Segoe UI" panose="020B0502040204020203" pitchFamily="34" charset="0"/>
              </a:rPr>
              <a:t>common scenarios:</a:t>
            </a:r>
          </a:p>
        </p:txBody>
      </p:sp>
      <p:sp>
        <p:nvSpPr>
          <p:cNvPr id="104" name="Rectangle 103"/>
          <p:cNvSpPr/>
          <p:nvPr/>
        </p:nvSpPr>
        <p:spPr>
          <a:xfrm>
            <a:off x="3773033" y="3922370"/>
            <a:ext cx="1868585" cy="986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lnSpc>
                <a:spcPct val="90000"/>
              </a:lnSpc>
            </a:pPr>
            <a:r>
              <a:rPr lang="en-US" sz="2000" dirty="0">
                <a:solidFill>
                  <a:srgbClr val="FFFFFF"/>
                </a:solidFill>
                <a:latin typeface="Segoe UI Light"/>
                <a:cs typeface="Segoe UI" panose="020B0502040204020203" pitchFamily="34" charset="0"/>
              </a:rPr>
              <a:t>Enables </a:t>
            </a:r>
            <a:br>
              <a:rPr lang="en-US" sz="2000" dirty="0">
                <a:solidFill>
                  <a:srgbClr val="FFFFFF"/>
                </a:solidFill>
                <a:latin typeface="Segoe UI Light"/>
                <a:cs typeface="Segoe UI" panose="020B0502040204020203" pitchFamily="34" charset="0"/>
              </a:rPr>
            </a:br>
            <a:r>
              <a:rPr lang="en-US" sz="2000" dirty="0">
                <a:solidFill>
                  <a:srgbClr val="FFFFFF"/>
                </a:solidFill>
                <a:latin typeface="Segoe UI Light"/>
                <a:cs typeface="Segoe UI" panose="020B0502040204020203" pitchFamily="34" charset="0"/>
              </a:rPr>
              <a:t>you to</a:t>
            </a:r>
          </a:p>
        </p:txBody>
      </p:sp>
      <p:sp>
        <p:nvSpPr>
          <p:cNvPr id="86" name="Freeform 85"/>
          <p:cNvSpPr>
            <a:spLocks/>
          </p:cNvSpPr>
          <p:nvPr/>
        </p:nvSpPr>
        <p:spPr bwMode="black">
          <a:xfrm>
            <a:off x="6332752" y="4182421"/>
            <a:ext cx="317478" cy="23265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dirty="0">
              <a:solidFill>
                <a:prstClr val="black"/>
              </a:solidFill>
            </a:endParaRPr>
          </a:p>
        </p:txBody>
      </p:sp>
      <p:sp>
        <p:nvSpPr>
          <p:cNvPr id="87" name="Freeform 86"/>
          <p:cNvSpPr>
            <a:spLocks/>
          </p:cNvSpPr>
          <p:nvPr/>
        </p:nvSpPr>
        <p:spPr bwMode="black">
          <a:xfrm>
            <a:off x="8338075" y="4182421"/>
            <a:ext cx="317478" cy="23265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dirty="0">
              <a:solidFill>
                <a:prstClr val="black"/>
              </a:solidFill>
            </a:endParaRPr>
          </a:p>
        </p:txBody>
      </p:sp>
      <p:sp>
        <p:nvSpPr>
          <p:cNvPr id="98" name="Rectangle 97"/>
          <p:cNvSpPr/>
          <p:nvPr/>
        </p:nvSpPr>
        <p:spPr>
          <a:xfrm>
            <a:off x="7063396" y="4486732"/>
            <a:ext cx="969624" cy="307777"/>
          </a:xfrm>
          <a:prstGeom prst="rect">
            <a:avLst/>
          </a:prstGeom>
        </p:spPr>
        <p:txBody>
          <a:bodyPr wrap="none">
            <a:spAutoFit/>
          </a:bodyPr>
          <a:lstStyle/>
          <a:p>
            <a:pPr algn="ctr" defTabSz="932597"/>
            <a:r>
              <a:rPr lang="en-US" sz="1400" spc="-31" dirty="0">
                <a:solidFill>
                  <a:srgbClr val="FFFFFF"/>
                </a:solidFill>
                <a:latin typeface="Segoe UI Semibold" panose="020B0702040204020203" pitchFamily="34" charset="0"/>
              </a:rPr>
              <a:t>Mine data</a:t>
            </a:r>
          </a:p>
        </p:txBody>
      </p:sp>
      <p:grpSp>
        <p:nvGrpSpPr>
          <p:cNvPr id="99" name="Group 98"/>
          <p:cNvGrpSpPr/>
          <p:nvPr/>
        </p:nvGrpSpPr>
        <p:grpSpPr>
          <a:xfrm>
            <a:off x="7017145" y="3909017"/>
            <a:ext cx="1062126" cy="622844"/>
            <a:chOff x="3247547" y="3536524"/>
            <a:chExt cx="1991936" cy="1168094"/>
          </a:xfrm>
        </p:grpSpPr>
        <p:sp>
          <p:nvSpPr>
            <p:cNvPr id="105" name="Freeform 104"/>
            <p:cNvSpPr/>
            <p:nvPr/>
          </p:nvSpPr>
          <p:spPr>
            <a:xfrm>
              <a:off x="3247547" y="3536524"/>
              <a:ext cx="1991936" cy="116809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3260" bIns="9326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45640" fontAlgn="base">
                <a:spcBef>
                  <a:spcPct val="0"/>
                </a:spcBef>
                <a:spcAft>
                  <a:spcPct val="0"/>
                </a:spcAft>
              </a:pPr>
              <a:endParaRPr lang="en-US" sz="1428" spc="-31" dirty="0">
                <a:solidFill>
                  <a:srgbClr val="002050"/>
                </a:solidFill>
                <a:ea typeface="Segoe UI" pitchFamily="34" charset="0"/>
                <a:cs typeface="Segoe UI" pitchFamily="34" charset="0"/>
              </a:endParaRPr>
            </a:p>
          </p:txBody>
        </p:sp>
        <p:sp>
          <p:nvSpPr>
            <p:cNvPr id="106" name="Freeform 81"/>
            <p:cNvSpPr>
              <a:spLocks noEditPoints="1"/>
            </p:cNvSpPr>
            <p:nvPr/>
          </p:nvSpPr>
          <p:spPr bwMode="black">
            <a:xfrm>
              <a:off x="3900003" y="3963476"/>
              <a:ext cx="809626" cy="450620"/>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bg1"/>
            </a:solidFill>
            <a:ln>
              <a:noFill/>
            </a:ln>
          </p:spPr>
          <p:txBody>
            <a:bodyPr vert="horz" wrap="square" lIns="83943" tIns="41972" rIns="83943" bIns="41972" numCol="1" anchor="t" anchorCtr="0" compatLnSpc="1">
              <a:prstTxWarp prst="textNoShape">
                <a:avLst/>
              </a:prstTxWarp>
            </a:bodyPr>
            <a:lstStyle/>
            <a:p>
              <a:pPr defTabSz="1109758"/>
              <a:endParaRPr lang="en-US" sz="1428" spc="-31" dirty="0">
                <a:solidFill>
                  <a:srgbClr val="002050"/>
                </a:solidFill>
              </a:endParaRPr>
            </a:p>
          </p:txBody>
        </p:sp>
      </p:grpSp>
      <p:sp>
        <p:nvSpPr>
          <p:cNvPr id="100" name="Rectangle 99"/>
          <p:cNvSpPr/>
          <p:nvPr/>
        </p:nvSpPr>
        <p:spPr>
          <a:xfrm>
            <a:off x="8927044" y="4486732"/>
            <a:ext cx="1053365" cy="307777"/>
          </a:xfrm>
          <a:prstGeom prst="rect">
            <a:avLst/>
          </a:prstGeom>
        </p:spPr>
        <p:txBody>
          <a:bodyPr wrap="none">
            <a:spAutoFit/>
          </a:bodyPr>
          <a:lstStyle/>
          <a:p>
            <a:pPr algn="ctr" defTabSz="932597"/>
            <a:r>
              <a:rPr lang="en-US" sz="1400" spc="-31" dirty="0">
                <a:solidFill>
                  <a:srgbClr val="FFFFFF"/>
                </a:solidFill>
                <a:latin typeface="Segoe UI Semibold" panose="020B0702040204020203" pitchFamily="34" charset="0"/>
              </a:rPr>
              <a:t>Take action</a:t>
            </a:r>
          </a:p>
        </p:txBody>
      </p:sp>
      <p:sp>
        <p:nvSpPr>
          <p:cNvPr id="102" name="Rectangle 101"/>
          <p:cNvSpPr/>
          <p:nvPr/>
        </p:nvSpPr>
        <p:spPr>
          <a:xfrm>
            <a:off x="4952324" y="4486732"/>
            <a:ext cx="1336070" cy="307777"/>
          </a:xfrm>
          <a:prstGeom prst="rect">
            <a:avLst/>
          </a:prstGeom>
        </p:spPr>
        <p:txBody>
          <a:bodyPr wrap="none">
            <a:spAutoFit/>
          </a:bodyPr>
          <a:lstStyle/>
          <a:p>
            <a:pPr algn="ctr" defTabSz="932597"/>
            <a:r>
              <a:rPr lang="en-US" sz="1400" spc="-31" dirty="0">
                <a:solidFill>
                  <a:srgbClr val="FFFFFF"/>
                </a:solidFill>
                <a:latin typeface="Segoe UI Semibold" panose="020B0702040204020203" pitchFamily="34" charset="0"/>
              </a:rPr>
              <a:t>Connect assets</a:t>
            </a:r>
          </a:p>
        </p:txBody>
      </p:sp>
      <p:grpSp>
        <p:nvGrpSpPr>
          <p:cNvPr id="31" name="Group 30"/>
          <p:cNvGrpSpPr/>
          <p:nvPr/>
        </p:nvGrpSpPr>
        <p:grpSpPr>
          <a:xfrm>
            <a:off x="5231855" y="3407879"/>
            <a:ext cx="777009" cy="1096946"/>
            <a:chOff x="5831103" y="3630867"/>
            <a:chExt cx="777009" cy="1096946"/>
          </a:xfrm>
        </p:grpSpPr>
        <p:grpSp>
          <p:nvGrpSpPr>
            <p:cNvPr id="30" name="Group 29"/>
            <p:cNvGrpSpPr/>
            <p:nvPr/>
          </p:nvGrpSpPr>
          <p:grpSpPr>
            <a:xfrm>
              <a:off x="5831103" y="4310720"/>
              <a:ext cx="777009" cy="417093"/>
              <a:chOff x="5831103" y="4310720"/>
              <a:chExt cx="777009" cy="417093"/>
            </a:xfrm>
          </p:grpSpPr>
          <p:pic>
            <p:nvPicPr>
              <p:cNvPr id="78" name="Picture 77"/>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108817" y="4310720"/>
                <a:ext cx="221581" cy="417093"/>
              </a:xfrm>
              <a:prstGeom prst="rect">
                <a:avLst/>
              </a:prstGeom>
            </p:spPr>
          </p:pic>
          <p:pic>
            <p:nvPicPr>
              <p:cNvPr id="79" name="Picture 78"/>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831103" y="4310720"/>
                <a:ext cx="221581" cy="417093"/>
              </a:xfrm>
              <a:prstGeom prst="rect">
                <a:avLst/>
              </a:prstGeom>
            </p:spPr>
          </p:pic>
          <p:pic>
            <p:nvPicPr>
              <p:cNvPr id="85" name="Picture 8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86531" y="4310720"/>
                <a:ext cx="221581" cy="417093"/>
              </a:xfrm>
              <a:prstGeom prst="rect">
                <a:avLst/>
              </a:prstGeom>
            </p:spPr>
          </p:pic>
        </p:grpSp>
        <p:pic>
          <p:nvPicPr>
            <p:cNvPr id="75" name="Picture 74"/>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896656" y="3630867"/>
              <a:ext cx="645903" cy="392962"/>
            </a:xfrm>
            <a:prstGeom prst="rect">
              <a:avLst/>
            </a:prstGeom>
          </p:spPr>
        </p:pic>
        <p:sp>
          <p:nvSpPr>
            <p:cNvPr id="126" name="Freeform 125"/>
            <p:cNvSpPr/>
            <p:nvPr/>
          </p:nvSpPr>
          <p:spPr bwMode="auto">
            <a:xfrm>
              <a:off x="5925936" y="4017105"/>
              <a:ext cx="587342" cy="284689"/>
            </a:xfrm>
            <a:custGeom>
              <a:avLst/>
              <a:gdLst>
                <a:gd name="connsiteX0" fmla="*/ 384201 w 722682"/>
                <a:gd name="connsiteY0" fmla="*/ 256138 h 350289"/>
                <a:gd name="connsiteX1" fmla="*/ 384201 w 722682"/>
                <a:gd name="connsiteY1" fmla="*/ 336591 h 350289"/>
                <a:gd name="connsiteX2" fmla="*/ 338482 w 722682"/>
                <a:gd name="connsiteY2" fmla="*/ 336591 h 350289"/>
                <a:gd name="connsiteX3" fmla="*/ 338482 w 722682"/>
                <a:gd name="connsiteY3" fmla="*/ 256384 h 350289"/>
                <a:gd name="connsiteX4" fmla="*/ 360731 w 722682"/>
                <a:gd name="connsiteY4" fmla="*/ 260876 h 350289"/>
                <a:gd name="connsiteX5" fmla="*/ 421747 w 722682"/>
                <a:gd name="connsiteY5" fmla="*/ 178194 h 350289"/>
                <a:gd name="connsiteX6" fmla="*/ 616857 w 722682"/>
                <a:gd name="connsiteY6" fmla="*/ 178194 h 350289"/>
                <a:gd name="connsiteX7" fmla="*/ 722682 w 722682"/>
                <a:gd name="connsiteY7" fmla="*/ 284019 h 350289"/>
                <a:gd name="connsiteX8" fmla="*/ 722682 w 722682"/>
                <a:gd name="connsiteY8" fmla="*/ 350289 h 350289"/>
                <a:gd name="connsiteX9" fmla="*/ 678203 w 722682"/>
                <a:gd name="connsiteY9" fmla="*/ 350289 h 350289"/>
                <a:gd name="connsiteX10" fmla="*/ 678203 w 722682"/>
                <a:gd name="connsiteY10" fmla="*/ 288490 h 350289"/>
                <a:gd name="connsiteX11" fmla="*/ 605284 w 722682"/>
                <a:gd name="connsiteY11" fmla="*/ 215571 h 350289"/>
                <a:gd name="connsiteX12" fmla="*/ 418957 w 722682"/>
                <a:gd name="connsiteY12" fmla="*/ 215571 h 350289"/>
                <a:gd name="connsiteX13" fmla="*/ 428093 w 722682"/>
                <a:gd name="connsiteY13" fmla="*/ 193514 h 350289"/>
                <a:gd name="connsiteX14" fmla="*/ 105825 w 722682"/>
                <a:gd name="connsiteY14" fmla="*/ 178194 h 350289"/>
                <a:gd name="connsiteX15" fmla="*/ 299715 w 722682"/>
                <a:gd name="connsiteY15" fmla="*/ 178194 h 350289"/>
                <a:gd name="connsiteX16" fmla="*/ 293369 w 722682"/>
                <a:gd name="connsiteY16" fmla="*/ 193514 h 350289"/>
                <a:gd name="connsiteX17" fmla="*/ 302506 w 722682"/>
                <a:gd name="connsiteY17" fmla="*/ 215571 h 350289"/>
                <a:gd name="connsiteX18" fmla="*/ 117398 w 722682"/>
                <a:gd name="connsiteY18" fmla="*/ 215571 h 350289"/>
                <a:gd name="connsiteX19" fmla="*/ 44479 w 722682"/>
                <a:gd name="connsiteY19" fmla="*/ 288490 h 350289"/>
                <a:gd name="connsiteX20" fmla="*/ 44479 w 722682"/>
                <a:gd name="connsiteY20" fmla="*/ 350289 h 350289"/>
                <a:gd name="connsiteX21" fmla="*/ 0 w 722682"/>
                <a:gd name="connsiteY21" fmla="*/ 350289 h 350289"/>
                <a:gd name="connsiteX22" fmla="*/ 0 w 722682"/>
                <a:gd name="connsiteY22" fmla="*/ 284019 h 350289"/>
                <a:gd name="connsiteX23" fmla="*/ 105825 w 722682"/>
                <a:gd name="connsiteY23" fmla="*/ 178194 h 350289"/>
                <a:gd name="connsiteX24" fmla="*/ 338482 w 722682"/>
                <a:gd name="connsiteY24" fmla="*/ 0 h 350289"/>
                <a:gd name="connsiteX25" fmla="*/ 384201 w 722682"/>
                <a:gd name="connsiteY25" fmla="*/ 0 h 350289"/>
                <a:gd name="connsiteX26" fmla="*/ 384201 w 722682"/>
                <a:gd name="connsiteY26" fmla="*/ 130891 h 350289"/>
                <a:gd name="connsiteX27" fmla="*/ 383890 w 722682"/>
                <a:gd name="connsiteY27" fmla="*/ 130828 h 350289"/>
                <a:gd name="connsiteX28" fmla="*/ 400696 w 722682"/>
                <a:gd name="connsiteY28" fmla="*/ 142159 h 350289"/>
                <a:gd name="connsiteX29" fmla="*/ 416997 w 722682"/>
                <a:gd name="connsiteY29" fmla="*/ 181513 h 350289"/>
                <a:gd name="connsiteX30" fmla="*/ 361342 w 722682"/>
                <a:gd name="connsiteY30" fmla="*/ 237168 h 350289"/>
                <a:gd name="connsiteX31" fmla="*/ 305687 w 722682"/>
                <a:gd name="connsiteY31" fmla="*/ 181513 h 350289"/>
                <a:gd name="connsiteX32" fmla="*/ 321988 w 722682"/>
                <a:gd name="connsiteY32" fmla="*/ 142159 h 350289"/>
                <a:gd name="connsiteX33" fmla="*/ 339318 w 722682"/>
                <a:gd name="connsiteY33" fmla="*/ 130475 h 350289"/>
                <a:gd name="connsiteX34" fmla="*/ 338482 w 722682"/>
                <a:gd name="connsiteY34" fmla="*/ 130644 h 35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2682" h="350289">
                  <a:moveTo>
                    <a:pt x="384201" y="256138"/>
                  </a:moveTo>
                  <a:lnTo>
                    <a:pt x="384201" y="336591"/>
                  </a:lnTo>
                  <a:lnTo>
                    <a:pt x="338482" y="336591"/>
                  </a:lnTo>
                  <a:lnTo>
                    <a:pt x="338482" y="256384"/>
                  </a:lnTo>
                  <a:lnTo>
                    <a:pt x="360731" y="260876"/>
                  </a:lnTo>
                  <a:close/>
                  <a:moveTo>
                    <a:pt x="421747" y="178194"/>
                  </a:moveTo>
                  <a:lnTo>
                    <a:pt x="616857" y="178194"/>
                  </a:lnTo>
                  <a:cubicBezTo>
                    <a:pt x="675303" y="178194"/>
                    <a:pt x="722682" y="225573"/>
                    <a:pt x="722682" y="284019"/>
                  </a:cubicBezTo>
                  <a:lnTo>
                    <a:pt x="722682" y="350289"/>
                  </a:lnTo>
                  <a:lnTo>
                    <a:pt x="678203" y="350289"/>
                  </a:lnTo>
                  <a:lnTo>
                    <a:pt x="678203" y="288490"/>
                  </a:lnTo>
                  <a:cubicBezTo>
                    <a:pt x="678203" y="248218"/>
                    <a:pt x="645556" y="215571"/>
                    <a:pt x="605284" y="215571"/>
                  </a:cubicBezTo>
                  <a:lnTo>
                    <a:pt x="418957" y="215571"/>
                  </a:lnTo>
                  <a:lnTo>
                    <a:pt x="428093" y="193514"/>
                  </a:lnTo>
                  <a:close/>
                  <a:moveTo>
                    <a:pt x="105825" y="178194"/>
                  </a:moveTo>
                  <a:lnTo>
                    <a:pt x="299715" y="178194"/>
                  </a:lnTo>
                  <a:lnTo>
                    <a:pt x="293369" y="193514"/>
                  </a:lnTo>
                  <a:lnTo>
                    <a:pt x="302506" y="215571"/>
                  </a:lnTo>
                  <a:lnTo>
                    <a:pt x="117398" y="215571"/>
                  </a:lnTo>
                  <a:cubicBezTo>
                    <a:pt x="77126" y="215571"/>
                    <a:pt x="44479" y="248218"/>
                    <a:pt x="44479" y="288490"/>
                  </a:cubicBezTo>
                  <a:lnTo>
                    <a:pt x="44479" y="350289"/>
                  </a:lnTo>
                  <a:lnTo>
                    <a:pt x="0" y="350289"/>
                  </a:lnTo>
                  <a:lnTo>
                    <a:pt x="0" y="284019"/>
                  </a:lnTo>
                  <a:cubicBezTo>
                    <a:pt x="0" y="225573"/>
                    <a:pt x="47379" y="178194"/>
                    <a:pt x="105825" y="178194"/>
                  </a:cubicBezTo>
                  <a:close/>
                  <a:moveTo>
                    <a:pt x="338482" y="0"/>
                  </a:moveTo>
                  <a:lnTo>
                    <a:pt x="384201" y="0"/>
                  </a:lnTo>
                  <a:lnTo>
                    <a:pt x="384201" y="130891"/>
                  </a:lnTo>
                  <a:lnTo>
                    <a:pt x="383890" y="130828"/>
                  </a:lnTo>
                  <a:lnTo>
                    <a:pt x="400696" y="142159"/>
                  </a:lnTo>
                  <a:cubicBezTo>
                    <a:pt x="410768" y="152231"/>
                    <a:pt x="416997" y="166145"/>
                    <a:pt x="416997" y="181513"/>
                  </a:cubicBezTo>
                  <a:cubicBezTo>
                    <a:pt x="416997" y="212250"/>
                    <a:pt x="392079" y="237168"/>
                    <a:pt x="361342" y="237168"/>
                  </a:cubicBezTo>
                  <a:cubicBezTo>
                    <a:pt x="330605" y="237168"/>
                    <a:pt x="305687" y="212250"/>
                    <a:pt x="305687" y="181513"/>
                  </a:cubicBezTo>
                  <a:cubicBezTo>
                    <a:pt x="305687" y="166145"/>
                    <a:pt x="311917" y="152231"/>
                    <a:pt x="321988" y="142159"/>
                  </a:cubicBezTo>
                  <a:lnTo>
                    <a:pt x="339318" y="130475"/>
                  </a:lnTo>
                  <a:lnTo>
                    <a:pt x="338482" y="130644"/>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27" name="Picture 12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184315" y="3520192"/>
            <a:ext cx="538823" cy="1029291"/>
          </a:xfrm>
          <a:prstGeom prst="rect">
            <a:avLst/>
          </a:prstGeom>
        </p:spPr>
      </p:pic>
      <p:grpSp>
        <p:nvGrpSpPr>
          <p:cNvPr id="137" name="Group 136"/>
          <p:cNvGrpSpPr/>
          <p:nvPr/>
        </p:nvGrpSpPr>
        <p:grpSpPr>
          <a:xfrm>
            <a:off x="5641464" y="4946443"/>
            <a:ext cx="910973" cy="910974"/>
            <a:chOff x="2835703" y="1466154"/>
            <a:chExt cx="3733800" cy="3733800"/>
          </a:xfrm>
        </p:grpSpPr>
        <p:sp>
          <p:nvSpPr>
            <p:cNvPr id="139" name="Oval 138"/>
            <p:cNvSpPr/>
            <p:nvPr/>
          </p:nvSpPr>
          <p:spPr>
            <a:xfrm>
              <a:off x="2835703" y="1466154"/>
              <a:ext cx="3733800" cy="3733800"/>
            </a:xfrm>
            <a:prstGeom prst="ellipse">
              <a:avLst/>
            </a:prstGeom>
            <a:solidFill>
              <a:sysClr val="windowText" lastClr="000000">
                <a:lumMod val="75000"/>
                <a:lumOff val="25000"/>
              </a:sysClr>
            </a:solidFill>
            <a:ln w="38100" cap="flat" cmpd="sng" algn="ctr">
              <a:solidFill>
                <a:sysClr val="windowText" lastClr="000000">
                  <a:lumMod val="95000"/>
                  <a:lumOff val="5000"/>
                </a:sysClr>
              </a:solidFill>
              <a:prstDash val="solid"/>
            </a:ln>
            <a:effectLst>
              <a:reflection blurRad="63500" stA="30000" endPos="13000" dir="5400000" sy="-100000" algn="bl" rotWithShape="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en-US" sz="1000" kern="0" dirty="0">
                <a:solidFill>
                  <a:prstClr val="white"/>
                </a:solidFill>
                <a:latin typeface="Segoe UI Semibold" panose="020B0702040204020203" pitchFamily="34" charset="0"/>
              </a:endParaRPr>
            </a:p>
          </p:txBody>
        </p:sp>
        <p:sp>
          <p:nvSpPr>
            <p:cNvPr id="140" name="Pie 139"/>
            <p:cNvSpPr/>
            <p:nvPr/>
          </p:nvSpPr>
          <p:spPr>
            <a:xfrm>
              <a:off x="3018716" y="1634394"/>
              <a:ext cx="3367774" cy="3367774"/>
            </a:xfrm>
            <a:prstGeom prst="pie">
              <a:avLst>
                <a:gd name="adj1" fmla="val 7958015"/>
                <a:gd name="adj2" fmla="val 10834480"/>
              </a:avLst>
            </a:prstGeom>
            <a:solidFill>
              <a:srgbClr val="C0504D"/>
            </a:solidFill>
            <a:ln w="12700" cap="flat" cmpd="sng" algn="ctr">
              <a:solidFill>
                <a:sysClr val="window" lastClr="FFFFFF"/>
              </a:solidFill>
              <a:prstDash val="solid"/>
            </a:ln>
            <a:effectLst/>
          </p:spPr>
          <p:txBody>
            <a:bodyPr rtlCol="0" anchor="ctr"/>
            <a:lstStyle/>
            <a:p>
              <a:pPr algn="ctr" defTabSz="914400">
                <a:defRPr/>
              </a:pPr>
              <a:endParaRPr lang="en-US" sz="1000" kern="0" dirty="0">
                <a:solidFill>
                  <a:prstClr val="black"/>
                </a:solidFill>
                <a:latin typeface="Segoe UI Semibold" panose="020B0702040204020203" pitchFamily="34" charset="0"/>
              </a:endParaRPr>
            </a:p>
          </p:txBody>
        </p:sp>
        <p:sp>
          <p:nvSpPr>
            <p:cNvPr id="141" name="Pie 140"/>
            <p:cNvSpPr/>
            <p:nvPr/>
          </p:nvSpPr>
          <p:spPr>
            <a:xfrm>
              <a:off x="3018716" y="1634394"/>
              <a:ext cx="3367774" cy="3367774"/>
            </a:xfrm>
            <a:prstGeom prst="pie">
              <a:avLst>
                <a:gd name="adj1" fmla="val 10866796"/>
                <a:gd name="adj2" fmla="val 18852925"/>
              </a:avLst>
            </a:prstGeom>
            <a:solidFill>
              <a:srgbClr val="FFC000"/>
            </a:solidFill>
            <a:ln w="12700" cap="flat" cmpd="sng" algn="ctr">
              <a:solidFill>
                <a:sysClr val="window" lastClr="FFFFFF"/>
              </a:solidFill>
              <a:prstDash val="solid"/>
            </a:ln>
            <a:effectLst/>
          </p:spPr>
          <p:txBody>
            <a:bodyPr rtlCol="0" anchor="ctr"/>
            <a:lstStyle/>
            <a:p>
              <a:pPr algn="ctr" defTabSz="914400">
                <a:defRPr/>
              </a:pPr>
              <a:endParaRPr lang="en-US" sz="1000" kern="0" dirty="0">
                <a:solidFill>
                  <a:prstClr val="black"/>
                </a:solidFill>
                <a:latin typeface="Segoe UI Semibold" panose="020B0702040204020203" pitchFamily="34" charset="0"/>
              </a:endParaRPr>
            </a:p>
          </p:txBody>
        </p:sp>
        <p:sp>
          <p:nvSpPr>
            <p:cNvPr id="142" name="Pie 141"/>
            <p:cNvSpPr/>
            <p:nvPr/>
          </p:nvSpPr>
          <p:spPr>
            <a:xfrm>
              <a:off x="3018716" y="1634394"/>
              <a:ext cx="3367774" cy="3367774"/>
            </a:xfrm>
            <a:prstGeom prst="pie">
              <a:avLst>
                <a:gd name="adj1" fmla="val 18875985"/>
                <a:gd name="adj2" fmla="val 2709812"/>
              </a:avLst>
            </a:prstGeom>
            <a:solidFill>
              <a:srgbClr val="00B050"/>
            </a:solidFill>
            <a:ln w="12700" cap="flat" cmpd="sng" algn="ctr">
              <a:solidFill>
                <a:sysClr val="window" lastClr="FFFFFF"/>
              </a:solidFill>
              <a:prstDash val="solid"/>
            </a:ln>
            <a:effectLst/>
          </p:spPr>
          <p:txBody>
            <a:bodyPr rtlCol="0" anchor="ctr"/>
            <a:lstStyle/>
            <a:p>
              <a:pPr algn="ctr" defTabSz="914400">
                <a:defRPr/>
              </a:pPr>
              <a:endParaRPr lang="en-US" sz="1000" kern="0" dirty="0">
                <a:solidFill>
                  <a:prstClr val="black"/>
                </a:solidFill>
                <a:latin typeface="Segoe UI Semibold" panose="020B0702040204020203" pitchFamily="34" charset="0"/>
              </a:endParaRPr>
            </a:p>
          </p:txBody>
        </p:sp>
        <p:grpSp>
          <p:nvGrpSpPr>
            <p:cNvPr id="143" name="Group 142"/>
            <p:cNvGrpSpPr/>
            <p:nvPr/>
          </p:nvGrpSpPr>
          <p:grpSpPr>
            <a:xfrm>
              <a:off x="3292903" y="1908229"/>
              <a:ext cx="2819400" cy="3044771"/>
              <a:chOff x="3292903" y="1908229"/>
              <a:chExt cx="2819400" cy="3044771"/>
            </a:xfrm>
          </p:grpSpPr>
          <p:sp>
            <p:nvSpPr>
              <p:cNvPr id="145" name="Oval 144"/>
              <p:cNvSpPr/>
              <p:nvPr/>
            </p:nvSpPr>
            <p:spPr>
              <a:xfrm>
                <a:off x="3292903" y="1908229"/>
                <a:ext cx="2819400" cy="2819400"/>
              </a:xfrm>
              <a:prstGeom prst="ellipse">
                <a:avLst/>
              </a:prstGeom>
              <a:solidFill>
                <a:sysClr val="windowText" lastClr="000000">
                  <a:lumMod val="75000"/>
                  <a:lumOff val="25000"/>
                </a:sysClr>
              </a:solidFill>
              <a:ln w="12700" cap="flat" cmpd="sng" algn="ctr">
                <a:solidFill>
                  <a:sysClr val="window" lastClr="FFFFFF">
                    <a:lumMod val="95000"/>
                  </a:sysClr>
                </a:solidFill>
                <a:prstDash val="solid"/>
              </a:ln>
              <a:effectLst/>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sp>
            <p:nvSpPr>
              <p:cNvPr id="146" name="Diamond 10"/>
              <p:cNvSpPr/>
              <p:nvPr/>
            </p:nvSpPr>
            <p:spPr>
              <a:xfrm>
                <a:off x="3469921" y="3216819"/>
                <a:ext cx="2535671" cy="1498542"/>
              </a:xfrm>
              <a:custGeom>
                <a:avLst/>
                <a:gdLst>
                  <a:gd name="connsiteX0" fmla="*/ 0 w 2590800"/>
                  <a:gd name="connsiteY0" fmla="*/ 1295400 h 2590800"/>
                  <a:gd name="connsiteX1" fmla="*/ 1295400 w 2590800"/>
                  <a:gd name="connsiteY1" fmla="*/ 0 h 2590800"/>
                  <a:gd name="connsiteX2" fmla="*/ 2590800 w 2590800"/>
                  <a:gd name="connsiteY2" fmla="*/ 1295400 h 2590800"/>
                  <a:gd name="connsiteX3" fmla="*/ 1295400 w 2590800"/>
                  <a:gd name="connsiteY3" fmla="*/ 2590800 h 2590800"/>
                  <a:gd name="connsiteX4" fmla="*/ 0 w 2590800"/>
                  <a:gd name="connsiteY4" fmla="*/ 1295400 h 2590800"/>
                  <a:gd name="connsiteX0" fmla="*/ 0 w 2590800"/>
                  <a:gd name="connsiteY0" fmla="*/ 1295400 h 1304440"/>
                  <a:gd name="connsiteX1" fmla="*/ 1295400 w 2590800"/>
                  <a:gd name="connsiteY1" fmla="*/ 0 h 1304440"/>
                  <a:gd name="connsiteX2" fmla="*/ 2590800 w 2590800"/>
                  <a:gd name="connsiteY2" fmla="*/ 1295400 h 1304440"/>
                  <a:gd name="connsiteX3" fmla="*/ 1210159 w 2590800"/>
                  <a:gd name="connsiteY3" fmla="*/ 1304440 h 1304440"/>
                  <a:gd name="connsiteX4" fmla="*/ 0 w 2590800"/>
                  <a:gd name="connsiteY4" fmla="*/ 1295400 h 1304440"/>
                  <a:gd name="connsiteX0" fmla="*/ 0 w 2590800"/>
                  <a:gd name="connsiteY0" fmla="*/ 1295400 h 1295400"/>
                  <a:gd name="connsiteX1" fmla="*/ 1295400 w 2590800"/>
                  <a:gd name="connsiteY1" fmla="*/ 0 h 1295400"/>
                  <a:gd name="connsiteX2" fmla="*/ 2590800 w 2590800"/>
                  <a:gd name="connsiteY2" fmla="*/ 1295400 h 1295400"/>
                  <a:gd name="connsiteX3" fmla="*/ 0 w 2590800"/>
                  <a:gd name="connsiteY3" fmla="*/ 1295400 h 1295400"/>
                  <a:gd name="connsiteX0" fmla="*/ 0 w 2466814"/>
                  <a:gd name="connsiteY0" fmla="*/ 1295400 h 1295400"/>
                  <a:gd name="connsiteX1" fmla="*/ 1295400 w 2466814"/>
                  <a:gd name="connsiteY1" fmla="*/ 0 h 1295400"/>
                  <a:gd name="connsiteX2" fmla="*/ 2466814 w 2466814"/>
                  <a:gd name="connsiteY2" fmla="*/ 1194661 h 1295400"/>
                  <a:gd name="connsiteX3" fmla="*/ 0 w 2466814"/>
                  <a:gd name="connsiteY3" fmla="*/ 1295400 h 1295400"/>
                  <a:gd name="connsiteX0" fmla="*/ 0 w 2358326"/>
                  <a:gd name="connsiteY0" fmla="*/ 1241156 h 1241156"/>
                  <a:gd name="connsiteX1" fmla="*/ 1186912 w 2358326"/>
                  <a:gd name="connsiteY1" fmla="*/ 0 h 1241156"/>
                  <a:gd name="connsiteX2" fmla="*/ 2358326 w 2358326"/>
                  <a:gd name="connsiteY2" fmla="*/ 1194661 h 1241156"/>
                  <a:gd name="connsiteX3" fmla="*/ 0 w 2358326"/>
                  <a:gd name="connsiteY3" fmla="*/ 1241156 h 1241156"/>
                  <a:gd name="connsiteX0" fmla="*/ 0 w 2327330"/>
                  <a:gd name="connsiteY0" fmla="*/ 1225658 h 1225658"/>
                  <a:gd name="connsiteX1" fmla="*/ 1155916 w 2327330"/>
                  <a:gd name="connsiteY1" fmla="*/ 0 h 1225658"/>
                  <a:gd name="connsiteX2" fmla="*/ 2327330 w 2327330"/>
                  <a:gd name="connsiteY2" fmla="*/ 1194661 h 1225658"/>
                  <a:gd name="connsiteX3" fmla="*/ 0 w 2327330"/>
                  <a:gd name="connsiteY3" fmla="*/ 1225658 h 1225658"/>
                </a:gdLst>
                <a:ahLst/>
                <a:cxnLst>
                  <a:cxn ang="0">
                    <a:pos x="connsiteX0" y="connsiteY0"/>
                  </a:cxn>
                  <a:cxn ang="0">
                    <a:pos x="connsiteX1" y="connsiteY1"/>
                  </a:cxn>
                  <a:cxn ang="0">
                    <a:pos x="connsiteX2" y="connsiteY2"/>
                  </a:cxn>
                  <a:cxn ang="0">
                    <a:pos x="connsiteX3" y="connsiteY3"/>
                  </a:cxn>
                </a:cxnLst>
                <a:rect l="l" t="t" r="r" b="b"/>
                <a:pathLst>
                  <a:path w="2327330" h="1225658">
                    <a:moveTo>
                      <a:pt x="0" y="1225658"/>
                    </a:moveTo>
                    <a:lnTo>
                      <a:pt x="1155916" y="0"/>
                    </a:lnTo>
                    <a:lnTo>
                      <a:pt x="2327330" y="1194661"/>
                    </a:lnTo>
                    <a:lnTo>
                      <a:pt x="0" y="1225658"/>
                    </a:lnTo>
                    <a:close/>
                  </a:path>
                </a:pathLst>
              </a:custGeom>
              <a:solidFill>
                <a:sysClr val="windowText" lastClr="000000">
                  <a:lumMod val="75000"/>
                  <a:lumOff val="25000"/>
                </a:sysClr>
              </a:solidFill>
              <a:ln w="25400" cap="flat" cmpd="sng" algn="ctr">
                <a:noFill/>
                <a:prstDash val="solid"/>
              </a:ln>
              <a:effectLst/>
            </p:spPr>
            <p:txBody>
              <a:bodyPr rtlCol="0" anchor="ctr"/>
              <a:lstStyle/>
              <a:p>
                <a:pPr algn="ctr" defTabSz="914400">
                  <a:defRPr/>
                </a:pPr>
                <a:r>
                  <a:rPr lang="en-US" sz="1000" kern="0" dirty="0">
                    <a:solidFill>
                      <a:prstClr val="white"/>
                    </a:solidFill>
                    <a:latin typeface="Segoe UI Semibold" panose="020B0702040204020203" pitchFamily="34" charset="0"/>
                  </a:rPr>
                  <a:t>       </a:t>
                </a:r>
              </a:p>
            </p:txBody>
          </p:sp>
          <p:sp>
            <p:nvSpPr>
              <p:cNvPr id="147" name="Rectangle 146"/>
              <p:cNvSpPr/>
              <p:nvPr/>
            </p:nvSpPr>
            <p:spPr>
              <a:xfrm>
                <a:off x="3962400" y="4495800"/>
                <a:ext cx="1447800" cy="457200"/>
              </a:xfrm>
              <a:prstGeom prst="rect">
                <a:avLst/>
              </a:prstGeom>
              <a:solidFill>
                <a:sysClr val="windowText" lastClr="000000">
                  <a:lumMod val="75000"/>
                  <a:lumOff val="25000"/>
                </a:sysClr>
              </a:solidFill>
              <a:ln w="25400" cap="flat" cmpd="sng" algn="ctr">
                <a:noFill/>
                <a:prstDash val="solid"/>
              </a:ln>
              <a:effectLst/>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grpSp>
        <p:sp>
          <p:nvSpPr>
            <p:cNvPr id="144" name="TextBox 143"/>
            <p:cNvSpPr txBox="1"/>
            <p:nvPr/>
          </p:nvSpPr>
          <p:spPr>
            <a:xfrm>
              <a:off x="3634465" y="4419600"/>
              <a:ext cx="2366594" cy="630739"/>
            </a:xfrm>
            <a:prstGeom prst="rect">
              <a:avLst/>
            </a:prstGeom>
            <a:noFill/>
          </p:spPr>
          <p:txBody>
            <a:bodyPr wrap="none" rtlCol="0">
              <a:spAutoFit/>
            </a:bodyPr>
            <a:lstStyle/>
            <a:p>
              <a:pPr algn="ctr" defTabSz="914400">
                <a:defRPr/>
              </a:pPr>
              <a:r>
                <a:rPr lang="en-US" sz="400" kern="0" spc="100" dirty="0">
                  <a:solidFill>
                    <a:prstClr val="white"/>
                  </a:solidFill>
                  <a:latin typeface="Segoe UI Semibold" panose="020B0702040204020203" pitchFamily="34" charset="0"/>
                </a:rPr>
                <a:t>Monitoring</a:t>
              </a:r>
            </a:p>
          </p:txBody>
        </p:sp>
      </p:grpSp>
      <p:grpSp>
        <p:nvGrpSpPr>
          <p:cNvPr id="133" name="Pointer"/>
          <p:cNvGrpSpPr/>
          <p:nvPr/>
        </p:nvGrpSpPr>
        <p:grpSpPr>
          <a:xfrm rot="4589729">
            <a:off x="6045545" y="4977311"/>
            <a:ext cx="102810" cy="863136"/>
            <a:chOff x="4572000" y="1647986"/>
            <a:chExt cx="457200" cy="3838414"/>
          </a:xfrm>
        </p:grpSpPr>
        <p:sp>
          <p:nvSpPr>
            <p:cNvPr id="134" name="Isosceles Triangle 133"/>
            <p:cNvSpPr/>
            <p:nvPr/>
          </p:nvSpPr>
          <p:spPr>
            <a:xfrm>
              <a:off x="4686300" y="1647986"/>
              <a:ext cx="228600" cy="2466814"/>
            </a:xfrm>
            <a:prstGeom prst="triangle">
              <a:avLst/>
            </a:prstGeom>
            <a:solidFill>
              <a:srgbClr val="C00000"/>
            </a:solidFill>
            <a:ln w="25400" cap="flat" cmpd="sng" algn="ctr">
              <a:noFill/>
              <a:prstDash val="solid"/>
            </a:ln>
            <a:effectLst>
              <a:outerShdw blurRad="50800" dist="38100" dir="2700000" algn="tl" rotWithShape="0">
                <a:prstClr val="black">
                  <a:alpha val="40000"/>
                </a:prstClr>
              </a:outerShdw>
            </a:effectLst>
            <a:scene3d>
              <a:camera prst="orthographicFront"/>
              <a:lightRig rig="threePt" dir="t"/>
            </a:scene3d>
            <a:sp3d>
              <a:bevelT w="0" h="12700" prst="convex"/>
            </a:sp3d>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sp>
          <p:nvSpPr>
            <p:cNvPr id="135" name="Oval 134"/>
            <p:cNvSpPr/>
            <p:nvPr/>
          </p:nvSpPr>
          <p:spPr>
            <a:xfrm>
              <a:off x="4572000" y="3337302"/>
              <a:ext cx="457200" cy="457200"/>
            </a:xfrm>
            <a:prstGeom prst="ellipse">
              <a:avLst/>
            </a:prstGeom>
            <a:solidFill>
              <a:sysClr val="windowText" lastClr="000000">
                <a:lumMod val="75000"/>
                <a:lumOff val="25000"/>
              </a:sysClr>
            </a:solidFill>
            <a:ln w="25400" cap="flat" cmpd="sng" algn="ctr">
              <a:solidFill>
                <a:sysClr val="windowText" lastClr="000000">
                  <a:lumMod val="75000"/>
                  <a:lumOff val="25000"/>
                </a:sysClr>
              </a:solidFill>
              <a:prstDash val="solid"/>
            </a:ln>
            <a:effectLst/>
            <a:scene3d>
              <a:camera prst="orthographicFront"/>
              <a:lightRig rig="threePt" dir="t"/>
            </a:scene3d>
            <a:sp3d>
              <a:bevelT w="88900" h="44450" prst="riblet"/>
            </a:sp3d>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sp>
          <p:nvSpPr>
            <p:cNvPr id="136" name="Rectangle 135"/>
            <p:cNvSpPr/>
            <p:nvPr/>
          </p:nvSpPr>
          <p:spPr>
            <a:xfrm>
              <a:off x="4800600" y="3450956"/>
              <a:ext cx="45719" cy="2035444"/>
            </a:xfrm>
            <a:prstGeom prst="rect">
              <a:avLst/>
            </a:prstGeom>
            <a:noFill/>
            <a:ln w="25400" cap="flat" cmpd="sng" algn="ctr">
              <a:noFill/>
              <a:prstDash val="solid"/>
            </a:ln>
            <a:effectLst/>
            <a:scene3d>
              <a:camera prst="orthographicFront"/>
              <a:lightRig rig="threePt" dir="t"/>
            </a:scene3d>
            <a:sp3d>
              <a:bevelT w="6350" h="25400" prst="convex"/>
            </a:sp3d>
          </p:spPr>
          <p:txBody>
            <a:bodyPr rtlCol="0" anchor="ctr"/>
            <a:lstStyle/>
            <a:p>
              <a:pPr algn="ctr" defTabSz="914400">
                <a:defRPr/>
              </a:pPr>
              <a:endParaRPr lang="en-US" sz="1000" kern="0" dirty="0">
                <a:solidFill>
                  <a:prstClr val="white"/>
                </a:solidFill>
                <a:latin typeface="Segoe UI Semibold" panose="020B0702040204020203" pitchFamily="34" charset="0"/>
              </a:endParaRPr>
            </a:p>
          </p:txBody>
        </p:sp>
      </p:grpSp>
      <p:grpSp>
        <p:nvGrpSpPr>
          <p:cNvPr id="322" name="Group 321"/>
          <p:cNvGrpSpPr>
            <a:grpSpLocks noChangeAspect="1"/>
          </p:cNvGrpSpPr>
          <p:nvPr/>
        </p:nvGrpSpPr>
        <p:grpSpPr>
          <a:xfrm>
            <a:off x="8282356" y="5010944"/>
            <a:ext cx="1026416" cy="822960"/>
            <a:chOff x="10515600" y="5097461"/>
            <a:chExt cx="1425576" cy="1142999"/>
          </a:xfrm>
        </p:grpSpPr>
        <p:sp>
          <p:nvSpPr>
            <p:cNvPr id="34" name="AutoShape 28"/>
            <p:cNvSpPr>
              <a:spLocks noChangeAspect="1" noChangeArrowheads="1" noTextEdit="1"/>
            </p:cNvSpPr>
            <p:nvPr/>
          </p:nvSpPr>
          <p:spPr bwMode="auto">
            <a:xfrm>
              <a:off x="10515600" y="5097461"/>
              <a:ext cx="1425575"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5" name="Freeform 30"/>
            <p:cNvSpPr>
              <a:spLocks noEditPoints="1"/>
            </p:cNvSpPr>
            <p:nvPr/>
          </p:nvSpPr>
          <p:spPr bwMode="auto">
            <a:xfrm>
              <a:off x="10520363" y="5710235"/>
              <a:ext cx="1420813" cy="498475"/>
            </a:xfrm>
            <a:custGeom>
              <a:avLst/>
              <a:gdLst>
                <a:gd name="T0" fmla="*/ 308 w 323"/>
                <a:gd name="T1" fmla="*/ 6 h 113"/>
                <a:gd name="T2" fmla="*/ 317 w 323"/>
                <a:gd name="T3" fmla="*/ 15 h 113"/>
                <a:gd name="T4" fmla="*/ 317 w 323"/>
                <a:gd name="T5" fmla="*/ 98 h 113"/>
                <a:gd name="T6" fmla="*/ 308 w 323"/>
                <a:gd name="T7" fmla="*/ 107 h 113"/>
                <a:gd name="T8" fmla="*/ 15 w 323"/>
                <a:gd name="T9" fmla="*/ 107 h 113"/>
                <a:gd name="T10" fmla="*/ 6 w 323"/>
                <a:gd name="T11" fmla="*/ 98 h 113"/>
                <a:gd name="T12" fmla="*/ 6 w 323"/>
                <a:gd name="T13" fmla="*/ 15 h 113"/>
                <a:gd name="T14" fmla="*/ 15 w 323"/>
                <a:gd name="T15" fmla="*/ 6 h 113"/>
                <a:gd name="T16" fmla="*/ 308 w 323"/>
                <a:gd name="T17" fmla="*/ 6 h 113"/>
                <a:gd name="T18" fmla="*/ 308 w 323"/>
                <a:gd name="T19" fmla="*/ 0 h 113"/>
                <a:gd name="T20" fmla="*/ 15 w 323"/>
                <a:gd name="T21" fmla="*/ 0 h 113"/>
                <a:gd name="T22" fmla="*/ 0 w 323"/>
                <a:gd name="T23" fmla="*/ 15 h 113"/>
                <a:gd name="T24" fmla="*/ 0 w 323"/>
                <a:gd name="T25" fmla="*/ 98 h 113"/>
                <a:gd name="T26" fmla="*/ 15 w 323"/>
                <a:gd name="T27" fmla="*/ 113 h 113"/>
                <a:gd name="T28" fmla="*/ 308 w 323"/>
                <a:gd name="T29" fmla="*/ 113 h 113"/>
                <a:gd name="T30" fmla="*/ 323 w 323"/>
                <a:gd name="T31" fmla="*/ 98 h 113"/>
                <a:gd name="T32" fmla="*/ 323 w 323"/>
                <a:gd name="T33" fmla="*/ 15 h 113"/>
                <a:gd name="T34" fmla="*/ 308 w 323"/>
                <a:gd name="T3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13">
                  <a:moveTo>
                    <a:pt x="308" y="6"/>
                  </a:moveTo>
                  <a:cubicBezTo>
                    <a:pt x="313" y="6"/>
                    <a:pt x="317" y="10"/>
                    <a:pt x="317" y="15"/>
                  </a:cubicBezTo>
                  <a:cubicBezTo>
                    <a:pt x="317" y="98"/>
                    <a:pt x="317" y="98"/>
                    <a:pt x="317" y="98"/>
                  </a:cubicBezTo>
                  <a:cubicBezTo>
                    <a:pt x="317" y="103"/>
                    <a:pt x="313" y="107"/>
                    <a:pt x="308" y="107"/>
                  </a:cubicBezTo>
                  <a:cubicBezTo>
                    <a:pt x="15" y="107"/>
                    <a:pt x="15" y="107"/>
                    <a:pt x="15" y="107"/>
                  </a:cubicBezTo>
                  <a:cubicBezTo>
                    <a:pt x="10" y="107"/>
                    <a:pt x="6" y="103"/>
                    <a:pt x="6" y="98"/>
                  </a:cubicBezTo>
                  <a:cubicBezTo>
                    <a:pt x="6" y="15"/>
                    <a:pt x="6" y="15"/>
                    <a:pt x="6" y="15"/>
                  </a:cubicBezTo>
                  <a:cubicBezTo>
                    <a:pt x="6" y="10"/>
                    <a:pt x="10" y="6"/>
                    <a:pt x="15" y="6"/>
                  </a:cubicBezTo>
                  <a:cubicBezTo>
                    <a:pt x="308" y="6"/>
                    <a:pt x="308" y="6"/>
                    <a:pt x="308" y="6"/>
                  </a:cubicBezTo>
                  <a:moveTo>
                    <a:pt x="308" y="0"/>
                  </a:moveTo>
                  <a:cubicBezTo>
                    <a:pt x="15" y="0"/>
                    <a:pt x="15" y="0"/>
                    <a:pt x="15" y="0"/>
                  </a:cubicBezTo>
                  <a:cubicBezTo>
                    <a:pt x="7" y="0"/>
                    <a:pt x="0" y="7"/>
                    <a:pt x="0" y="15"/>
                  </a:cubicBezTo>
                  <a:cubicBezTo>
                    <a:pt x="0" y="98"/>
                    <a:pt x="0" y="98"/>
                    <a:pt x="0" y="98"/>
                  </a:cubicBezTo>
                  <a:cubicBezTo>
                    <a:pt x="0" y="106"/>
                    <a:pt x="7" y="113"/>
                    <a:pt x="15" y="113"/>
                  </a:cubicBezTo>
                  <a:cubicBezTo>
                    <a:pt x="308" y="113"/>
                    <a:pt x="308" y="113"/>
                    <a:pt x="308" y="113"/>
                  </a:cubicBezTo>
                  <a:cubicBezTo>
                    <a:pt x="316" y="113"/>
                    <a:pt x="323" y="106"/>
                    <a:pt x="323" y="98"/>
                  </a:cubicBezTo>
                  <a:cubicBezTo>
                    <a:pt x="323" y="15"/>
                    <a:pt x="323" y="15"/>
                    <a:pt x="323" y="15"/>
                  </a:cubicBezTo>
                  <a:cubicBezTo>
                    <a:pt x="323" y="7"/>
                    <a:pt x="316" y="0"/>
                    <a:pt x="308"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6" name="Freeform 31"/>
            <p:cNvSpPr>
              <a:spLocks/>
            </p:cNvSpPr>
            <p:nvPr/>
          </p:nvSpPr>
          <p:spPr bwMode="auto">
            <a:xfrm>
              <a:off x="10520363" y="5102223"/>
              <a:ext cx="1420813" cy="952499"/>
            </a:xfrm>
            <a:custGeom>
              <a:avLst/>
              <a:gdLst>
                <a:gd name="T0" fmla="*/ 323 w 323"/>
                <a:gd name="T1" fmla="*/ 204 h 216"/>
                <a:gd name="T2" fmla="*/ 311 w 323"/>
                <a:gd name="T3" fmla="*/ 216 h 216"/>
                <a:gd name="T4" fmla="*/ 13 w 323"/>
                <a:gd name="T5" fmla="*/ 216 h 216"/>
                <a:gd name="T6" fmla="*/ 0 w 323"/>
                <a:gd name="T7" fmla="*/ 204 h 216"/>
                <a:gd name="T8" fmla="*/ 0 w 323"/>
                <a:gd name="T9" fmla="*/ 12 h 216"/>
                <a:gd name="T10" fmla="*/ 13 w 323"/>
                <a:gd name="T11" fmla="*/ 0 h 216"/>
                <a:gd name="T12" fmla="*/ 311 w 323"/>
                <a:gd name="T13" fmla="*/ 0 h 216"/>
                <a:gd name="T14" fmla="*/ 323 w 323"/>
                <a:gd name="T15" fmla="*/ 12 h 216"/>
                <a:gd name="T16" fmla="*/ 323 w 323"/>
                <a:gd name="T17"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216">
                  <a:moveTo>
                    <a:pt x="323" y="204"/>
                  </a:moveTo>
                  <a:cubicBezTo>
                    <a:pt x="323" y="210"/>
                    <a:pt x="317" y="216"/>
                    <a:pt x="311" y="216"/>
                  </a:cubicBezTo>
                  <a:cubicBezTo>
                    <a:pt x="13" y="216"/>
                    <a:pt x="13" y="216"/>
                    <a:pt x="13" y="216"/>
                  </a:cubicBezTo>
                  <a:cubicBezTo>
                    <a:pt x="6" y="216"/>
                    <a:pt x="0" y="210"/>
                    <a:pt x="0" y="204"/>
                  </a:cubicBezTo>
                  <a:cubicBezTo>
                    <a:pt x="0" y="12"/>
                    <a:pt x="0" y="12"/>
                    <a:pt x="0" y="12"/>
                  </a:cubicBezTo>
                  <a:cubicBezTo>
                    <a:pt x="0" y="5"/>
                    <a:pt x="6" y="0"/>
                    <a:pt x="13" y="0"/>
                  </a:cubicBezTo>
                  <a:cubicBezTo>
                    <a:pt x="311" y="0"/>
                    <a:pt x="311" y="0"/>
                    <a:pt x="311" y="0"/>
                  </a:cubicBezTo>
                  <a:cubicBezTo>
                    <a:pt x="317" y="0"/>
                    <a:pt x="323" y="5"/>
                    <a:pt x="323" y="12"/>
                  </a:cubicBezTo>
                  <a:lnTo>
                    <a:pt x="323" y="20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7" name="Freeform 32"/>
            <p:cNvSpPr>
              <a:spLocks/>
            </p:cNvSpPr>
            <p:nvPr/>
          </p:nvSpPr>
          <p:spPr bwMode="auto">
            <a:xfrm>
              <a:off x="10687050" y="6146798"/>
              <a:ext cx="1055688" cy="93662"/>
            </a:xfrm>
            <a:custGeom>
              <a:avLst/>
              <a:gdLst>
                <a:gd name="T0" fmla="*/ 0 w 240"/>
                <a:gd name="T1" fmla="*/ 0 h 21"/>
                <a:gd name="T2" fmla="*/ 27 w 240"/>
                <a:gd name="T3" fmla="*/ 21 h 21"/>
                <a:gd name="T4" fmla="*/ 212 w 240"/>
                <a:gd name="T5" fmla="*/ 21 h 21"/>
                <a:gd name="T6" fmla="*/ 240 w 240"/>
                <a:gd name="T7" fmla="*/ 0 h 21"/>
                <a:gd name="T8" fmla="*/ 0 w 240"/>
                <a:gd name="T9" fmla="*/ 0 h 21"/>
              </a:gdLst>
              <a:ahLst/>
              <a:cxnLst>
                <a:cxn ang="0">
                  <a:pos x="T0" y="T1"/>
                </a:cxn>
                <a:cxn ang="0">
                  <a:pos x="T2" y="T3"/>
                </a:cxn>
                <a:cxn ang="0">
                  <a:pos x="T4" y="T5"/>
                </a:cxn>
                <a:cxn ang="0">
                  <a:pos x="T6" y="T7"/>
                </a:cxn>
                <a:cxn ang="0">
                  <a:pos x="T8" y="T9"/>
                </a:cxn>
              </a:cxnLst>
              <a:rect l="0" t="0" r="r" b="b"/>
              <a:pathLst>
                <a:path w="240" h="21">
                  <a:moveTo>
                    <a:pt x="0" y="0"/>
                  </a:moveTo>
                  <a:cubicBezTo>
                    <a:pt x="3" y="12"/>
                    <a:pt x="14" y="21"/>
                    <a:pt x="27" y="21"/>
                  </a:cubicBezTo>
                  <a:cubicBezTo>
                    <a:pt x="212" y="21"/>
                    <a:pt x="212" y="21"/>
                    <a:pt x="212" y="21"/>
                  </a:cubicBezTo>
                  <a:cubicBezTo>
                    <a:pt x="225" y="21"/>
                    <a:pt x="237" y="12"/>
                    <a:pt x="240" y="0"/>
                  </a:cubicBezTo>
                  <a:lnTo>
                    <a:pt x="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8" name="Oval 33"/>
            <p:cNvSpPr>
              <a:spLocks noChangeArrowheads="1"/>
            </p:cNvSpPr>
            <p:nvPr/>
          </p:nvSpPr>
          <p:spPr bwMode="auto">
            <a:xfrm>
              <a:off x="11188700" y="5957885"/>
              <a:ext cx="52388" cy="52387"/>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39" name="Rectangle 34"/>
            <p:cNvSpPr>
              <a:spLocks noChangeArrowheads="1"/>
            </p:cNvSpPr>
            <p:nvPr/>
          </p:nvSpPr>
          <p:spPr bwMode="auto">
            <a:xfrm>
              <a:off x="10625138" y="5203823"/>
              <a:ext cx="1211263" cy="669924"/>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61" name="Rectangle 53"/>
            <p:cNvSpPr>
              <a:spLocks noChangeArrowheads="1"/>
            </p:cNvSpPr>
            <p:nvPr/>
          </p:nvSpPr>
          <p:spPr bwMode="auto">
            <a:xfrm>
              <a:off x="11769725" y="5251448"/>
              <a:ext cx="39688" cy="36512"/>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pic>
          <p:nvPicPr>
            <p:cNvPr id="149" name="Picture 14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833076" y="5283835"/>
              <a:ext cx="820303" cy="520062"/>
            </a:xfrm>
            <a:prstGeom prst="rect">
              <a:avLst/>
            </a:prstGeom>
          </p:spPr>
        </p:pic>
      </p:grpSp>
    </p:spTree>
    <p:extLst>
      <p:ext uri="{BB962C8B-B14F-4D97-AF65-F5344CB8AC3E}">
        <p14:creationId xmlns:p14="http://schemas.microsoft.com/office/powerpoint/2010/main" val="42534707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6" name="TextBox 5"/>
          <p:cNvSpPr txBox="1"/>
          <p:nvPr/>
        </p:nvSpPr>
        <p:spPr>
          <a:xfrm>
            <a:off x="274320" y="1494263"/>
            <a:ext cx="11017953" cy="5275290"/>
          </a:xfrm>
          <a:prstGeom prst="rect">
            <a:avLst/>
          </a:prstGeom>
          <a:noFill/>
        </p:spPr>
        <p:txBody>
          <a:bodyPr wrap="none" lIns="182880" tIns="146304" rIns="182880" bIns="146304"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Azure IOT Suite UWP Client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hlinkClick r:id="rId2"/>
              </a:rPr>
              <a:t>https://github.com/Azure-Samples/iot-hub-dotnet-uwp-remote-monitoring</a:t>
            </a:r>
            <a:endParaRPr lang="en-US" sz="2400" dirty="0">
              <a:gradFill>
                <a:gsLst>
                  <a:gs pos="2917">
                    <a:schemeClr val="tx1"/>
                  </a:gs>
                  <a:gs pos="30000">
                    <a:schemeClr val="tx1"/>
                  </a:gs>
                </a:gsLst>
                <a:lin ang="5400000" scaled="0"/>
              </a:gradFill>
            </a:endParaRPr>
          </a:p>
          <a:p>
            <a:pPr>
              <a:lnSpc>
                <a:spcPct val="90000"/>
              </a:lnSpc>
              <a:spcAft>
                <a:spcPts val="600"/>
              </a:spcAft>
            </a:pPr>
            <a:r>
              <a:rPr lang="en-US" sz="2800" b="1" dirty="0">
                <a:gradFill>
                  <a:gsLst>
                    <a:gs pos="2917">
                      <a:schemeClr val="tx1"/>
                    </a:gs>
                    <a:gs pos="30000">
                      <a:schemeClr val="tx1"/>
                    </a:gs>
                  </a:gsLst>
                  <a:lin ang="5400000" scaled="0"/>
                </a:gradFill>
              </a:rPr>
              <a:t>Azure IOT SDK/Device Explorer</a:t>
            </a: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hlinkClick r:id="rId3"/>
              </a:rPr>
              <a:t>https://github.com/Azure/azure-iot-sdks</a:t>
            </a:r>
            <a:endParaRPr lang="en-US" sz="2800" dirty="0">
              <a:gradFill>
                <a:gsLst>
                  <a:gs pos="2917">
                    <a:schemeClr val="tx1"/>
                  </a:gs>
                  <a:gs pos="30000">
                    <a:schemeClr val="tx1"/>
                  </a:gs>
                </a:gsLst>
                <a:lin ang="5400000" scaled="0"/>
              </a:gradFill>
            </a:endParaRPr>
          </a:p>
          <a:p>
            <a:pPr>
              <a:lnSpc>
                <a:spcPct val="90000"/>
              </a:lnSpc>
              <a:spcAft>
                <a:spcPts val="600"/>
              </a:spcAft>
            </a:pPr>
            <a:r>
              <a:rPr lang="en-US" altLang="zh-TW" sz="2800" b="1" dirty="0">
                <a:gradFill>
                  <a:gsLst>
                    <a:gs pos="2917">
                      <a:schemeClr val="tx1"/>
                    </a:gs>
                    <a:gs pos="30000">
                      <a:schemeClr val="tx1"/>
                    </a:gs>
                  </a:gsLst>
                  <a:lin ang="5400000" scaled="0"/>
                </a:gradFill>
              </a:rPr>
              <a:t>Azure IOT Suite</a:t>
            </a:r>
          </a:p>
          <a:p>
            <a:pPr marL="457200" indent="-457200">
              <a:lnSpc>
                <a:spcPct val="90000"/>
              </a:lnSpc>
              <a:spcAft>
                <a:spcPts val="600"/>
              </a:spcAft>
              <a:buFont typeface="Arial" panose="020B0604020202020204" pitchFamily="34" charset="0"/>
              <a:buChar char="•"/>
            </a:pPr>
            <a:r>
              <a:rPr lang="en-US" altLang="zh-TW" sz="2800" dirty="0">
                <a:gradFill>
                  <a:gsLst>
                    <a:gs pos="2917">
                      <a:schemeClr val="tx1"/>
                    </a:gs>
                    <a:gs pos="30000">
                      <a:schemeClr val="tx1"/>
                    </a:gs>
                  </a:gsLst>
                  <a:lin ang="5400000" scaled="0"/>
                </a:gradFill>
                <a:hlinkClick r:id="rId4"/>
              </a:rPr>
              <a:t>https://github.com/Azure/azure-iot-predictive-maintenance</a:t>
            </a:r>
            <a:endParaRPr lang="en-US" altLang="zh-TW" sz="2800" dirty="0">
              <a:gradFill>
                <a:gsLst>
                  <a:gs pos="2917">
                    <a:schemeClr val="tx1"/>
                  </a:gs>
                  <a:gs pos="30000">
                    <a:schemeClr val="tx1"/>
                  </a:gs>
                </a:gsLst>
                <a:lin ang="5400000" scaled="0"/>
              </a:gradFill>
            </a:endParaRPr>
          </a:p>
          <a:p>
            <a:pPr marL="457200" indent="-457200">
              <a:lnSpc>
                <a:spcPct val="90000"/>
              </a:lnSpc>
              <a:spcAft>
                <a:spcPts val="600"/>
              </a:spcAft>
              <a:buFont typeface="Arial" panose="020B0604020202020204" pitchFamily="34" charset="0"/>
              <a:buChar char="•"/>
            </a:pPr>
            <a:r>
              <a:rPr lang="en-US" altLang="zh-TW" sz="2800" dirty="0">
                <a:gradFill>
                  <a:gsLst>
                    <a:gs pos="2917">
                      <a:schemeClr val="tx1"/>
                    </a:gs>
                    <a:gs pos="30000">
                      <a:schemeClr val="tx1"/>
                    </a:gs>
                  </a:gsLst>
                  <a:lin ang="5400000" scaled="0"/>
                </a:gradFill>
                <a:hlinkClick r:id="rId5"/>
              </a:rPr>
              <a:t>https://github.com/Azure/azure-iot-remote-monitoring</a:t>
            </a:r>
            <a:endParaRPr lang="en-US" altLang="zh-TW" sz="2800" dirty="0">
              <a:gradFill>
                <a:gsLst>
                  <a:gs pos="2917">
                    <a:schemeClr val="tx1"/>
                  </a:gs>
                  <a:gs pos="30000">
                    <a:schemeClr val="tx1"/>
                  </a:gs>
                </a:gsLst>
                <a:lin ang="5400000" scaled="0"/>
              </a:gradFill>
            </a:endParaRPr>
          </a:p>
          <a:p>
            <a:pPr>
              <a:lnSpc>
                <a:spcPct val="90000"/>
              </a:lnSpc>
              <a:spcAft>
                <a:spcPts val="600"/>
              </a:spcAft>
            </a:pPr>
            <a:r>
              <a:rPr lang="en-US" altLang="zh-TW" sz="2800" b="1" dirty="0">
                <a:gradFill>
                  <a:gsLst>
                    <a:gs pos="2917">
                      <a:schemeClr val="tx1"/>
                    </a:gs>
                    <a:gs pos="30000">
                      <a:schemeClr val="tx1"/>
                    </a:gs>
                  </a:gsLst>
                  <a:lin ang="5400000" scaled="0"/>
                </a:gradFill>
              </a:rPr>
              <a:t>Hands-on simulator</a:t>
            </a:r>
          </a:p>
          <a:p>
            <a:pPr marL="457200" indent="-457200">
              <a:lnSpc>
                <a:spcPct val="90000"/>
              </a:lnSpc>
              <a:spcAft>
                <a:spcPts val="600"/>
              </a:spcAft>
              <a:buFont typeface="Arial" panose="020B0604020202020204" pitchFamily="34" charset="0"/>
              <a:buChar char="•"/>
            </a:pPr>
            <a:r>
              <a:rPr lang="en-US" altLang="zh-TW" sz="2800" dirty="0">
                <a:gradFill>
                  <a:gsLst>
                    <a:gs pos="2917">
                      <a:schemeClr val="tx1"/>
                    </a:gs>
                    <a:gs pos="30000">
                      <a:schemeClr val="tx1"/>
                    </a:gs>
                  </a:gsLst>
                  <a:lin ang="5400000" scaled="0"/>
                </a:gradFill>
                <a:hlinkClick r:id="rId6"/>
              </a:rPr>
              <a:t>https://github.com/michael-chi/Azure-IOTHub</a:t>
            </a:r>
            <a:r>
              <a:rPr lang="en-US" altLang="zh-TW" sz="2800" dirty="0">
                <a:gradFill>
                  <a:gsLst>
                    <a:gs pos="2917">
                      <a:schemeClr val="tx1"/>
                    </a:gs>
                    <a:gs pos="30000">
                      <a:schemeClr val="tx1"/>
                    </a:gs>
                  </a:gsLst>
                  <a:lin ang="5400000" scaled="0"/>
                </a:gradFill>
              </a:rPr>
              <a:t> </a:t>
            </a:r>
          </a:p>
          <a:p>
            <a:pPr>
              <a:lnSpc>
                <a:spcPct val="90000"/>
              </a:lnSpc>
              <a:spcAft>
                <a:spcPts val="600"/>
              </a:spcAft>
            </a:pPr>
            <a:endParaRPr lang="en-US" altLang="zh-TW" sz="2800" dirty="0">
              <a:gradFill>
                <a:gsLst>
                  <a:gs pos="2917">
                    <a:schemeClr val="tx1"/>
                  </a:gs>
                  <a:gs pos="30000">
                    <a:schemeClr val="tx1"/>
                  </a:gs>
                </a:gsLst>
                <a:lin ang="5400000" scaled="0"/>
              </a:gradFill>
            </a:endParaRPr>
          </a:p>
          <a:p>
            <a:pPr>
              <a:lnSpc>
                <a:spcPct val="90000"/>
              </a:lnSpc>
              <a:spcAft>
                <a:spcPts val="600"/>
              </a:spcAft>
            </a:pPr>
            <a:endParaRPr lang="en-US" sz="28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8760231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6406998" y="2236642"/>
            <a:ext cx="5667267" cy="4408156"/>
          </a:xfrm>
          <a:prstGeom prst="rect">
            <a:avLst/>
          </a:prstGeom>
          <a:solidFill>
            <a:srgbClr val="63BDFF">
              <a:alpha val="45000"/>
            </a:srgbClr>
          </a:solidFill>
        </p:spPr>
        <p:txBody>
          <a:bodyPr wrap="none" lIns="186521" tIns="149217" rIns="186521" bIns="149217" rtlCol="0">
            <a:noAutofit/>
          </a:bodyPr>
          <a:lstStyle/>
          <a:p>
            <a:pPr defTabSz="932597">
              <a:lnSpc>
                <a:spcPct val="90000"/>
              </a:lnSpc>
              <a:spcAft>
                <a:spcPts val="612"/>
              </a:spcAft>
              <a:defRPr/>
            </a:pPr>
            <a:endParaRPr lang="en-US" sz="2040" kern="0" dirty="0">
              <a:gradFill>
                <a:gsLst>
                  <a:gs pos="2917">
                    <a:srgbClr val="FFFFFF"/>
                  </a:gs>
                  <a:gs pos="30000">
                    <a:srgbClr val="FFFFFF"/>
                  </a:gs>
                </a:gsLst>
                <a:lin ang="5400000" scaled="0"/>
              </a:gradFill>
            </a:endParaRPr>
          </a:p>
        </p:txBody>
      </p:sp>
      <p:sp>
        <p:nvSpPr>
          <p:cNvPr id="29" name="TextBox 28"/>
          <p:cNvSpPr txBox="1"/>
          <p:nvPr/>
        </p:nvSpPr>
        <p:spPr>
          <a:xfrm>
            <a:off x="487947" y="2236642"/>
            <a:ext cx="5181699" cy="4408156"/>
          </a:xfrm>
          <a:prstGeom prst="rect">
            <a:avLst/>
          </a:prstGeom>
          <a:solidFill>
            <a:srgbClr val="63BDFF">
              <a:alpha val="45000"/>
            </a:srgbClr>
          </a:solidFill>
        </p:spPr>
        <p:txBody>
          <a:bodyPr wrap="none" lIns="186521" tIns="149217" rIns="186521" bIns="149217" rtlCol="0">
            <a:noAutofit/>
          </a:bodyPr>
          <a:lstStyle/>
          <a:p>
            <a:pPr defTabSz="932597">
              <a:lnSpc>
                <a:spcPct val="90000"/>
              </a:lnSpc>
              <a:spcAft>
                <a:spcPts val="612"/>
              </a:spcAft>
              <a:defRPr/>
            </a:pPr>
            <a:endParaRPr lang="en-US" sz="2040" kern="0" dirty="0">
              <a:gradFill>
                <a:gsLst>
                  <a:gs pos="2917">
                    <a:srgbClr val="FFFFFF"/>
                  </a:gs>
                  <a:gs pos="30000">
                    <a:srgbClr val="FFFFFF"/>
                  </a:gs>
                </a:gsLst>
                <a:lin ang="5400000" scaled="0"/>
              </a:gradFill>
            </a:endParaRPr>
          </a:p>
        </p:txBody>
      </p:sp>
      <p:sp>
        <p:nvSpPr>
          <p:cNvPr id="115" name="Title 1"/>
          <p:cNvSpPr>
            <a:spLocks noGrp="1"/>
          </p:cNvSpPr>
          <p:nvPr>
            <p:ph type="title"/>
          </p:nvPr>
        </p:nvSpPr>
        <p:spPr/>
        <p:txBody>
          <a:bodyPr/>
          <a:lstStyle/>
          <a:p>
            <a:r>
              <a:rPr lang="en-US" sz="4080" dirty="0"/>
              <a:t>Accelerate time to value with preconfigured solutions</a:t>
            </a:r>
          </a:p>
        </p:txBody>
      </p:sp>
      <p:sp>
        <p:nvSpPr>
          <p:cNvPr id="62" name="TextBox 61"/>
          <p:cNvSpPr txBox="1"/>
          <p:nvPr/>
        </p:nvSpPr>
        <p:spPr>
          <a:xfrm>
            <a:off x="6406998" y="1530549"/>
            <a:ext cx="5667267" cy="589485"/>
          </a:xfrm>
          <a:prstGeom prst="rect">
            <a:avLst/>
          </a:prstGeom>
          <a:solidFill>
            <a:srgbClr val="021939">
              <a:alpha val="45000"/>
            </a:srgbClr>
          </a:solidFill>
          <a:ln>
            <a:noFill/>
          </a:ln>
        </p:spPr>
        <p:txBody>
          <a:bodyPr wrap="square" lIns="186521" tIns="149217" rIns="186521" bIns="149217" rtlCol="0">
            <a:spAutoFit/>
          </a:bodyPr>
          <a:lstStyle/>
          <a:p>
            <a:pPr defTabSz="932597">
              <a:lnSpc>
                <a:spcPct val="90000"/>
              </a:lnSpc>
              <a:spcAft>
                <a:spcPts val="612"/>
              </a:spcAft>
              <a:defRPr/>
            </a:pPr>
            <a:r>
              <a:rPr lang="en-US" sz="2040" kern="0" dirty="0">
                <a:gradFill>
                  <a:gsLst>
                    <a:gs pos="2917">
                      <a:srgbClr val="FFFFFF"/>
                    </a:gs>
                    <a:gs pos="30000">
                      <a:srgbClr val="FFFFFF"/>
                    </a:gs>
                  </a:gsLst>
                  <a:lin ang="5400000" scaled="0"/>
                </a:gradFill>
              </a:rPr>
              <a:t>Finish with your Internet of Things application</a:t>
            </a:r>
          </a:p>
        </p:txBody>
      </p:sp>
      <p:sp>
        <p:nvSpPr>
          <p:cNvPr id="66" name="TextBox 65"/>
          <p:cNvSpPr txBox="1"/>
          <p:nvPr/>
        </p:nvSpPr>
        <p:spPr>
          <a:xfrm>
            <a:off x="487947" y="1530549"/>
            <a:ext cx="5181700" cy="589485"/>
          </a:xfrm>
          <a:prstGeom prst="rect">
            <a:avLst/>
          </a:prstGeom>
          <a:solidFill>
            <a:srgbClr val="021939">
              <a:alpha val="45000"/>
            </a:srgbClr>
          </a:solidFill>
          <a:ln>
            <a:noFill/>
          </a:ln>
        </p:spPr>
        <p:txBody>
          <a:bodyPr wrap="square" lIns="186521" tIns="149217" rIns="186521" bIns="149217" rtlCol="0">
            <a:spAutoFit/>
          </a:bodyPr>
          <a:lstStyle/>
          <a:p>
            <a:pPr defTabSz="932597">
              <a:lnSpc>
                <a:spcPct val="90000"/>
              </a:lnSpc>
              <a:spcAft>
                <a:spcPts val="612"/>
              </a:spcAft>
              <a:defRPr/>
            </a:pPr>
            <a:r>
              <a:rPr lang="en-US" sz="2040" kern="0" dirty="0">
                <a:gradFill>
                  <a:gsLst>
                    <a:gs pos="2917">
                      <a:srgbClr val="FFFFFF"/>
                    </a:gs>
                    <a:gs pos="30000">
                      <a:srgbClr val="FFFFFF"/>
                    </a:gs>
                  </a:gsLst>
                  <a:lin ang="5400000" scaled="0"/>
                </a:gradFill>
              </a:rPr>
              <a:t>Start quickly with preconfigured solutions</a:t>
            </a:r>
          </a:p>
        </p:txBody>
      </p:sp>
      <p:sp>
        <p:nvSpPr>
          <p:cNvPr id="70" name="Rectangle 69"/>
          <p:cNvSpPr/>
          <p:nvPr/>
        </p:nvSpPr>
        <p:spPr bwMode="auto">
          <a:xfrm>
            <a:off x="1167745" y="5589440"/>
            <a:ext cx="3430326" cy="620855"/>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Modify existing rules and alerts</a:t>
            </a:r>
          </a:p>
        </p:txBody>
      </p:sp>
      <p:sp>
        <p:nvSpPr>
          <p:cNvPr id="71" name="Oval 70"/>
          <p:cNvSpPr/>
          <p:nvPr/>
        </p:nvSpPr>
        <p:spPr bwMode="auto">
          <a:xfrm>
            <a:off x="7060836" y="5321074"/>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2" name="Rectangle 71"/>
          <p:cNvSpPr/>
          <p:nvPr/>
        </p:nvSpPr>
        <p:spPr bwMode="auto">
          <a:xfrm>
            <a:off x="7250741" y="5133505"/>
            <a:ext cx="4330650"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Fine-tuned to specific assets and processes</a:t>
            </a:r>
          </a:p>
        </p:txBody>
      </p:sp>
      <p:sp>
        <p:nvSpPr>
          <p:cNvPr id="73" name="Rectangle 72"/>
          <p:cNvSpPr/>
          <p:nvPr/>
        </p:nvSpPr>
        <p:spPr bwMode="auto">
          <a:xfrm>
            <a:off x="7250741" y="6109679"/>
            <a:ext cx="3301223"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Integrate with back-end systems</a:t>
            </a:r>
          </a:p>
        </p:txBody>
      </p:sp>
      <p:sp>
        <p:nvSpPr>
          <p:cNvPr id="74" name="Rectangle 73"/>
          <p:cNvSpPr/>
          <p:nvPr/>
        </p:nvSpPr>
        <p:spPr bwMode="auto">
          <a:xfrm>
            <a:off x="7236151" y="5620085"/>
            <a:ext cx="4574041"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Highly visual for your real-time operational data</a:t>
            </a:r>
          </a:p>
        </p:txBody>
      </p:sp>
      <p:sp>
        <p:nvSpPr>
          <p:cNvPr id="75" name="Oval 74"/>
          <p:cNvSpPr/>
          <p:nvPr/>
        </p:nvSpPr>
        <p:spPr bwMode="auto">
          <a:xfrm>
            <a:off x="7060836" y="5807655"/>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6" name="Oval 75"/>
          <p:cNvSpPr/>
          <p:nvPr/>
        </p:nvSpPr>
        <p:spPr bwMode="auto">
          <a:xfrm>
            <a:off x="7060835" y="6297249"/>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7" name="Oval 76"/>
          <p:cNvSpPr/>
          <p:nvPr/>
        </p:nvSpPr>
        <p:spPr bwMode="auto">
          <a:xfrm>
            <a:off x="901574" y="5321074"/>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8" name="Rectangle 77"/>
          <p:cNvSpPr/>
          <p:nvPr/>
        </p:nvSpPr>
        <p:spPr bwMode="auto">
          <a:xfrm>
            <a:off x="1153157" y="5156682"/>
            <a:ext cx="3825774" cy="513210"/>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Get started in minutes</a:t>
            </a:r>
          </a:p>
        </p:txBody>
      </p:sp>
      <p:sp>
        <p:nvSpPr>
          <p:cNvPr id="79" name="Oval 78"/>
          <p:cNvSpPr/>
          <p:nvPr/>
        </p:nvSpPr>
        <p:spPr bwMode="auto">
          <a:xfrm>
            <a:off x="887584" y="5807655"/>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80" name="Oval 79"/>
          <p:cNvSpPr/>
          <p:nvPr/>
        </p:nvSpPr>
        <p:spPr bwMode="auto">
          <a:xfrm>
            <a:off x="894004" y="6297249"/>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81" name="Rectangle 80"/>
          <p:cNvSpPr/>
          <p:nvPr/>
        </p:nvSpPr>
        <p:spPr bwMode="auto">
          <a:xfrm>
            <a:off x="1153156" y="6079034"/>
            <a:ext cx="4663994" cy="620855"/>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7" lvl="1">
              <a:spcBef>
                <a:spcPts val="306"/>
              </a:spcBef>
              <a:defRPr/>
            </a:pPr>
            <a:r>
              <a:rPr lang="en-US" sz="1428" dirty="0">
                <a:solidFill>
                  <a:srgbClr val="FFFFFF"/>
                </a:solidFill>
                <a:latin typeface="Segoe UI Light"/>
              </a:rPr>
              <a:t>Add your devices and begin tailor to your needs</a:t>
            </a:r>
          </a:p>
        </p:txBody>
      </p:sp>
      <p:sp>
        <p:nvSpPr>
          <p:cNvPr id="82" name="Right Arrow 81"/>
          <p:cNvSpPr/>
          <p:nvPr/>
        </p:nvSpPr>
        <p:spPr bwMode="auto">
          <a:xfrm>
            <a:off x="5727457" y="3758613"/>
            <a:ext cx="509732" cy="1104939"/>
          </a:xfrm>
          <a:prstGeom prst="rightArrow">
            <a:avLst>
              <a:gd name="adj1" fmla="val 100000"/>
              <a:gd name="adj2" fmla="val 79723"/>
            </a:avLst>
          </a:prstGeom>
          <a:solidFill>
            <a:srgbClr val="505050">
              <a:alpha val="45098"/>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6834" y="2501710"/>
            <a:ext cx="3868279" cy="2631795"/>
          </a:xfrm>
          <a:prstGeom prst="rect">
            <a:avLst/>
          </a:prstGeom>
        </p:spPr>
      </p:pic>
      <p:pic>
        <p:nvPicPr>
          <p:cNvPr id="65" name="Picture 6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205263" y="2665267"/>
            <a:ext cx="3586233" cy="2350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652" y="2501710"/>
            <a:ext cx="3868279" cy="2631795"/>
          </a:xfrm>
          <a:prstGeom prst="rect">
            <a:avLst/>
          </a:prstGeom>
        </p:spPr>
      </p:pic>
      <p:pic>
        <p:nvPicPr>
          <p:cNvPr id="5123" name="Picture 3" descr="image00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1322071" y="2666109"/>
            <a:ext cx="3438974" cy="2302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424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5123"/>
                                        </p:tgtEl>
                                        <p:attrNameLst>
                                          <p:attrName>style.visibility</p:attrName>
                                        </p:attrNameLst>
                                      </p:cBhvr>
                                      <p:to>
                                        <p:strVal val="visible"/>
                                      </p:to>
                                    </p:set>
                                    <p:animEffect transition="in" filter="fade">
                                      <p:cBhvr>
                                        <p:cTn id="25" dur="500"/>
                                        <p:tgtEl>
                                          <p:spTgt spid="5123"/>
                                        </p:tgtEl>
                                      </p:cBhvr>
                                    </p:animEffect>
                                  </p:childTnLst>
                                </p:cTn>
                              </p:par>
                              <p:par>
                                <p:cTn id="26" presetID="10"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fade">
                                      <p:cBhvr>
                                        <p:cTn id="34" dur="500"/>
                                        <p:tgtEl>
                                          <p:spTgt spid="8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500"/>
                                        <p:tgtEl>
                                          <p:spTgt spid="82"/>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fade">
                                      <p:cBhvr>
                                        <p:cTn id="60" dur="500"/>
                                        <p:tgtEl>
                                          <p:spTgt spid="7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par>
                                <p:cTn id="67" presetID="10"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62" grpId="0" animBg="1"/>
      <p:bldP spid="66" grpId="0" animBg="1"/>
      <p:bldP spid="70" grpId="0"/>
      <p:bldP spid="71" grpId="0" animBg="1"/>
      <p:bldP spid="72" grpId="0"/>
      <p:bldP spid="73" grpId="0"/>
      <p:bldP spid="74" grpId="0"/>
      <p:bldP spid="75" grpId="0" animBg="1"/>
      <p:bldP spid="76" grpId="0" animBg="1"/>
      <p:bldP spid="77" grpId="0" animBg="1"/>
      <p:bldP spid="78" grpId="0"/>
      <p:bldP spid="79" grpId="0" animBg="1"/>
      <p:bldP spid="80" grpId="0" animBg="1"/>
      <p:bldP spid="81" grpId="0"/>
      <p:bldP spid="8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 #1: Remote Monitoring</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835" y="1376132"/>
            <a:ext cx="6998792" cy="5196547"/>
          </a:xfrm>
          <a:prstGeom prst="rect">
            <a:avLst/>
          </a:prstGeom>
        </p:spPr>
      </p:pic>
      <p:sp>
        <p:nvSpPr>
          <p:cNvPr id="4" name="TextBox 3"/>
          <p:cNvSpPr txBox="1"/>
          <p:nvPr/>
        </p:nvSpPr>
        <p:spPr>
          <a:xfrm>
            <a:off x="7590208" y="1271910"/>
            <a:ext cx="4345119" cy="4068806"/>
          </a:xfrm>
          <a:prstGeom prst="rect">
            <a:avLst/>
          </a:prstGeom>
          <a:noFill/>
        </p:spPr>
        <p:txBody>
          <a:bodyPr wrap="square" lIns="182880" tIns="146304" rIns="182880" bIns="146304" rtlCol="0">
            <a:spAutoFit/>
          </a:bodyPr>
          <a:lstStyle/>
          <a:p>
            <a:pPr>
              <a:lnSpc>
                <a:spcPct val="90000"/>
              </a:lnSpc>
              <a:spcAft>
                <a:spcPts val="1200"/>
              </a:spcAft>
            </a:pPr>
            <a:r>
              <a:rPr lang="en-US" sz="2800" dirty="0"/>
              <a:t>Connect and monitor your devices to analyze untapped data and improve business outcomes by automating processes</a:t>
            </a:r>
          </a:p>
          <a:p>
            <a:pPr>
              <a:spcAft>
                <a:spcPts val="1200"/>
              </a:spcAft>
            </a:pPr>
            <a:r>
              <a:rPr lang="en-US" sz="2800" dirty="0">
                <a:gradFill>
                  <a:gsLst>
                    <a:gs pos="2917">
                      <a:schemeClr val="tx1"/>
                    </a:gs>
                    <a:gs pos="30000">
                      <a:schemeClr val="tx1"/>
                    </a:gs>
                  </a:gsLst>
                  <a:lin ang="5400000" scaled="0"/>
                </a:gradFill>
              </a:rPr>
              <a:t>Supports telemetry, C&amp;C, rules/alerting, data viz., basic device registration</a:t>
            </a:r>
            <a:endParaRPr lang="en-US" sz="3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688627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6" name="Rectangle 16"/>
          <p:cNvSpPr>
            <a:spLocks noChangeArrowheads="1"/>
          </p:cNvSpPr>
          <p:nvPr/>
        </p:nvSpPr>
        <p:spPr bwMode="auto">
          <a:xfrm>
            <a:off x="350922" y="3241073"/>
            <a:ext cx="1394048" cy="2310461"/>
          </a:xfrm>
          <a:prstGeom prst="rect">
            <a:avLst/>
          </a:prstGeom>
          <a:solidFill>
            <a:srgbClr val="021939">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56">
              <a:defRPr/>
            </a:pPr>
            <a:r>
              <a:rPr lang="en-US" altLang="en-US" sz="1632" kern="0" dirty="0">
                <a:solidFill>
                  <a:prstClr val="white"/>
                </a:solidFill>
                <a:latin typeface="Segoe UI Light" panose="020B0502040204020203" pitchFamily="34" charset="0"/>
                <a:cs typeface="Segoe UI Light" panose="020B0502040204020203" pitchFamily="34" charset="0"/>
              </a:rPr>
              <a:t>Devices</a:t>
            </a:r>
            <a:endParaRPr lang="en-US" sz="1632" kern="0" dirty="0">
              <a:solidFill>
                <a:prstClr val="white"/>
              </a:solidFill>
              <a:latin typeface="Segoe UI Light" panose="020B0502040204020203" pitchFamily="34" charset="0"/>
              <a:cs typeface="Segoe UI Light" panose="020B0502040204020203" pitchFamily="34" charset="0"/>
            </a:endParaRPr>
          </a:p>
        </p:txBody>
      </p:sp>
      <p:sp>
        <p:nvSpPr>
          <p:cNvPr id="6" name="Azuee Iot Suite"/>
          <p:cNvSpPr>
            <a:spLocks noChangeArrowheads="1"/>
          </p:cNvSpPr>
          <p:nvPr/>
        </p:nvSpPr>
        <p:spPr bwMode="auto">
          <a:xfrm>
            <a:off x="3002752" y="2016994"/>
            <a:ext cx="6691521" cy="4173413"/>
          </a:xfrm>
          <a:prstGeom prst="rect">
            <a:avLst/>
          </a:prstGeom>
          <a:solidFill>
            <a:srgbClr val="021939"/>
          </a:solidFill>
          <a:ln>
            <a:noFill/>
          </a:ln>
        </p:spPr>
        <p:txBody>
          <a:bodyPr vert="horz" wrap="square" lIns="93260" tIns="46630" rIns="93260" bIns="46630" numCol="1" anchor="t" anchorCtr="0" compatLnSpc="1">
            <a:prstTxWarp prst="textNoShape">
              <a:avLst/>
            </a:prstTxWarp>
          </a:bodyPr>
          <a:lstStyle/>
          <a:p>
            <a:pPr defTabSz="932597">
              <a:defRPr/>
            </a:pPr>
            <a:r>
              <a:rPr lang="en-US" altLang="en-US" sz="1836" dirty="0">
                <a:latin typeface="Segoe UI Light" panose="020B0502040204020203" pitchFamily="34" charset="0"/>
              </a:rPr>
              <a:t>Azure </a:t>
            </a:r>
            <a:r>
              <a:rPr lang="en-US" altLang="en-US" sz="1836" dirty="0" err="1">
                <a:latin typeface="Segoe UI Light" panose="020B0502040204020203" pitchFamily="34" charset="0"/>
              </a:rPr>
              <a:t>IoT</a:t>
            </a:r>
            <a:r>
              <a:rPr lang="en-US" altLang="en-US" sz="1836" dirty="0">
                <a:latin typeface="Segoe UI Light" panose="020B0502040204020203" pitchFamily="34" charset="0"/>
              </a:rPr>
              <a:t> Suite Remote Monitoring</a:t>
            </a:r>
            <a:endParaRPr lang="en-US" altLang="en-US" sz="1428" dirty="0">
              <a:latin typeface="Arial" panose="020B0604020202020204" pitchFamily="34" charset="0"/>
            </a:endParaRPr>
          </a:p>
          <a:p>
            <a:pPr defTabSz="932597">
              <a:defRPr/>
            </a:pPr>
            <a:endParaRPr lang="en-US" sz="1836" dirty="0">
              <a:latin typeface="Segoe UI"/>
            </a:endParaRPr>
          </a:p>
        </p:txBody>
      </p:sp>
      <p:sp>
        <p:nvSpPr>
          <p:cNvPr id="115" name="Title 1"/>
          <p:cNvSpPr>
            <a:spLocks noGrp="1"/>
          </p:cNvSpPr>
          <p:nvPr>
            <p:ph type="title"/>
          </p:nvPr>
        </p:nvSpPr>
        <p:spPr/>
        <p:txBody>
          <a:bodyPr/>
          <a:lstStyle/>
          <a:p>
            <a:r>
              <a:rPr lang="en-US" dirty="0"/>
              <a:t>Architecture</a:t>
            </a:r>
          </a:p>
        </p:txBody>
      </p:sp>
      <p:sp>
        <p:nvSpPr>
          <p:cNvPr id="3080" name="Rectangle 148"/>
          <p:cNvSpPr>
            <a:spLocks noChangeArrowheads="1"/>
          </p:cNvSpPr>
          <p:nvPr/>
        </p:nvSpPr>
        <p:spPr bwMode="auto">
          <a:xfrm>
            <a:off x="7053567" y="3150583"/>
            <a:ext cx="3434436" cy="2412283"/>
          </a:xfrm>
          <a:prstGeom prst="rect">
            <a:avLst/>
          </a:prstGeom>
          <a:no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293" name="Group 12292"/>
          <p:cNvGrpSpPr/>
          <p:nvPr/>
        </p:nvGrpSpPr>
        <p:grpSpPr>
          <a:xfrm>
            <a:off x="1811353" y="4393874"/>
            <a:ext cx="1075084" cy="118195"/>
            <a:chOff x="2220913" y="3722688"/>
            <a:chExt cx="1054100" cy="115888"/>
          </a:xfrm>
          <a:solidFill>
            <a:schemeClr val="tx1"/>
          </a:solidFill>
        </p:grpSpPr>
        <p:sp>
          <p:nvSpPr>
            <p:cNvPr id="3208"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209"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12295" name="Group 12294"/>
          <p:cNvGrpSpPr/>
          <p:nvPr/>
        </p:nvGrpSpPr>
        <p:grpSpPr>
          <a:xfrm>
            <a:off x="1811353" y="4659407"/>
            <a:ext cx="1062132" cy="118195"/>
            <a:chOff x="2220913" y="3983038"/>
            <a:chExt cx="1041400" cy="115888"/>
          </a:xfrm>
          <a:solidFill>
            <a:schemeClr val="tx1"/>
          </a:solidFill>
        </p:grpSpPr>
        <p:sp>
          <p:nvSpPr>
            <p:cNvPr id="209"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10"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12289" name="Group 12288"/>
          <p:cNvGrpSpPr/>
          <p:nvPr/>
        </p:nvGrpSpPr>
        <p:grpSpPr>
          <a:xfrm>
            <a:off x="880369" y="3866046"/>
            <a:ext cx="333535" cy="344869"/>
            <a:chOff x="1308100" y="3205163"/>
            <a:chExt cx="327025" cy="338138"/>
          </a:xfrm>
          <a:solidFill>
            <a:schemeClr val="tx1"/>
          </a:solidFill>
        </p:grpSpPr>
        <p:sp>
          <p:nvSpPr>
            <p:cNvPr id="249"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0"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1"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210" name="Rectangle 20"/>
          <p:cNvSpPr>
            <a:spLocks noChangeArrowheads="1"/>
          </p:cNvSpPr>
          <p:nvPr/>
        </p:nvSpPr>
        <p:spPr bwMode="auto">
          <a:xfrm>
            <a:off x="10868159" y="3510078"/>
            <a:ext cx="1341810" cy="1861968"/>
          </a:xfrm>
          <a:prstGeom prst="rect">
            <a:avLst/>
          </a:prstGeom>
          <a:solidFill>
            <a:srgbClr val="021939">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56">
              <a:defRPr/>
            </a:pPr>
            <a:r>
              <a:rPr lang="en-US" altLang="en-US" sz="1632" kern="0" dirty="0">
                <a:solidFill>
                  <a:prstClr val="white"/>
                </a:solidFill>
                <a:latin typeface="Segoe UI Light" panose="020B0502040204020203" pitchFamily="34" charset="0"/>
                <a:cs typeface="Segoe UI Light" panose="020B0502040204020203" pitchFamily="34" charset="0"/>
              </a:rPr>
              <a:t>Back end systems and processes</a:t>
            </a:r>
          </a:p>
          <a:p>
            <a:pPr defTabSz="951156">
              <a:defRPr/>
            </a:pPr>
            <a:endParaRPr lang="en-US" sz="1632" kern="0" dirty="0">
              <a:solidFill>
                <a:prstClr val="white"/>
              </a:solidFill>
              <a:latin typeface="Segoe UI Light" panose="020B0502040204020203" pitchFamily="34" charset="0"/>
              <a:cs typeface="Segoe UI Light" panose="020B0502040204020203" pitchFamily="34" charset="0"/>
            </a:endParaRPr>
          </a:p>
        </p:txBody>
      </p:sp>
      <p:sp>
        <p:nvSpPr>
          <p:cNvPr id="253" name="Rectangle 127"/>
          <p:cNvSpPr>
            <a:spLocks noChangeArrowheads="1"/>
          </p:cNvSpPr>
          <p:nvPr/>
        </p:nvSpPr>
        <p:spPr bwMode="auto">
          <a:xfrm>
            <a:off x="762174" y="4321014"/>
            <a:ext cx="35968" cy="16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020" dirty="0">
                <a:solidFill>
                  <a:srgbClr val="00188F"/>
                </a:solidFill>
                <a:latin typeface="Segoe UI" panose="020B0502040204020203" pitchFamily="34" charset="0"/>
              </a:rPr>
              <a:t> </a:t>
            </a:r>
            <a:endParaRPr lang="en-US" altLang="en-US" sz="1836" dirty="0">
              <a:solidFill>
                <a:prstClr val="black"/>
              </a:solidFill>
            </a:endParaRPr>
          </a:p>
        </p:txBody>
      </p:sp>
      <p:sp>
        <p:nvSpPr>
          <p:cNvPr id="254" name="Rectangle 128"/>
          <p:cNvSpPr>
            <a:spLocks noChangeArrowheads="1"/>
          </p:cNvSpPr>
          <p:nvPr/>
        </p:nvSpPr>
        <p:spPr bwMode="auto">
          <a:xfrm>
            <a:off x="680876" y="4362586"/>
            <a:ext cx="748791" cy="16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020" dirty="0">
                <a:solidFill>
                  <a:prstClr val="white"/>
                </a:solidFill>
                <a:latin typeface="Segoe UI" panose="020B0502040204020203" pitchFamily="34" charset="0"/>
              </a:rPr>
              <a:t>C# simulator</a:t>
            </a:r>
            <a:endParaRPr lang="en-US" altLang="en-US" sz="1836" dirty="0">
              <a:solidFill>
                <a:prstClr val="white"/>
              </a:solidFill>
            </a:endParaRPr>
          </a:p>
        </p:txBody>
      </p:sp>
      <p:sp>
        <p:nvSpPr>
          <p:cNvPr id="387" name="Freeform 386"/>
          <p:cNvSpPr>
            <a:spLocks noChangeAspect="1"/>
          </p:cNvSpPr>
          <p:nvPr/>
        </p:nvSpPr>
        <p:spPr bwMode="auto">
          <a:xfrm rot="5280000">
            <a:off x="3296673" y="405217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12575" name="Group 12574"/>
          <p:cNvGrpSpPr/>
          <p:nvPr/>
        </p:nvGrpSpPr>
        <p:grpSpPr>
          <a:xfrm>
            <a:off x="5473751" y="4104136"/>
            <a:ext cx="493826" cy="508398"/>
            <a:chOff x="2296894" y="-3310276"/>
            <a:chExt cx="484187" cy="498475"/>
          </a:xfrm>
          <a:solidFill>
            <a:schemeClr val="tx1"/>
          </a:solidFill>
        </p:grpSpPr>
        <p:sp>
          <p:nvSpPr>
            <p:cNvPr id="12361"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2"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3"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4"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5"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6"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7"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68"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2369" name="Rectangle 180"/>
          <p:cNvSpPr>
            <a:spLocks noChangeArrowheads="1"/>
          </p:cNvSpPr>
          <p:nvPr/>
        </p:nvSpPr>
        <p:spPr bwMode="auto">
          <a:xfrm>
            <a:off x="5396034" y="4617390"/>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Event Hub</a:t>
            </a:r>
            <a:endParaRPr lang="en-US" altLang="en-US" sz="1836" dirty="0"/>
          </a:p>
        </p:txBody>
      </p:sp>
      <p:sp>
        <p:nvSpPr>
          <p:cNvPr id="12370" name="Line 181"/>
          <p:cNvSpPr>
            <a:spLocks noChangeShapeType="1"/>
          </p:cNvSpPr>
          <p:nvPr/>
        </p:nvSpPr>
        <p:spPr bwMode="auto">
          <a:xfrm>
            <a:off x="3765597"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1" name="Freeform 182"/>
          <p:cNvSpPr>
            <a:spLocks/>
          </p:cNvSpPr>
          <p:nvPr/>
        </p:nvSpPr>
        <p:spPr bwMode="auto">
          <a:xfrm>
            <a:off x="4121800"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2" name="Line 183"/>
          <p:cNvSpPr>
            <a:spLocks noChangeShapeType="1"/>
          </p:cNvSpPr>
          <p:nvPr/>
        </p:nvSpPr>
        <p:spPr bwMode="auto">
          <a:xfrm>
            <a:off x="5975673" y="4358334"/>
            <a:ext cx="46954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3" name="Freeform 184"/>
          <p:cNvSpPr>
            <a:spLocks/>
          </p:cNvSpPr>
          <p:nvPr/>
        </p:nvSpPr>
        <p:spPr bwMode="auto">
          <a:xfrm>
            <a:off x="6414450" y="4293570"/>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4" name="Group 12573"/>
          <p:cNvGrpSpPr/>
          <p:nvPr/>
        </p:nvGrpSpPr>
        <p:grpSpPr>
          <a:xfrm>
            <a:off x="5494800" y="3247630"/>
            <a:ext cx="467920" cy="406395"/>
            <a:chOff x="2317532" y="-4150064"/>
            <a:chExt cx="458787" cy="398463"/>
          </a:xfrm>
          <a:solidFill>
            <a:schemeClr val="tx1"/>
          </a:solidFill>
        </p:grpSpPr>
        <p:sp>
          <p:nvSpPr>
            <p:cNvPr id="12374"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5"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6"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77"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2378" name="Rectangle 189"/>
          <p:cNvSpPr>
            <a:spLocks noChangeArrowheads="1"/>
          </p:cNvSpPr>
          <p:nvPr/>
        </p:nvSpPr>
        <p:spPr bwMode="auto">
          <a:xfrm>
            <a:off x="5289173" y="3670216"/>
            <a:ext cx="90247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Storage blobs</a:t>
            </a:r>
            <a:endParaRPr lang="en-US" altLang="en-US" sz="1836"/>
          </a:p>
        </p:txBody>
      </p:sp>
      <p:sp>
        <p:nvSpPr>
          <p:cNvPr id="12379" name="Freeform 190"/>
          <p:cNvSpPr>
            <a:spLocks noEditPoints="1"/>
          </p:cNvSpPr>
          <p:nvPr/>
        </p:nvSpPr>
        <p:spPr bwMode="auto">
          <a:xfrm>
            <a:off x="7661159" y="3242773"/>
            <a:ext cx="317344"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0" name="Rectangle 191"/>
          <p:cNvSpPr>
            <a:spLocks noChangeArrowheads="1"/>
          </p:cNvSpPr>
          <p:nvPr/>
        </p:nvSpPr>
        <p:spPr bwMode="auto">
          <a:xfrm>
            <a:off x="7418294" y="3650786"/>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DocumentDB</a:t>
            </a:r>
            <a:endParaRPr lang="en-US" altLang="en-US" sz="1836"/>
          </a:p>
        </p:txBody>
      </p:sp>
      <p:sp>
        <p:nvSpPr>
          <p:cNvPr id="12381" name="Freeform 192"/>
          <p:cNvSpPr>
            <a:spLocks/>
          </p:cNvSpPr>
          <p:nvPr/>
        </p:nvSpPr>
        <p:spPr bwMode="auto">
          <a:xfrm>
            <a:off x="7016756" y="3950320"/>
            <a:ext cx="803075" cy="38372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2" name="Freeform 193"/>
          <p:cNvSpPr>
            <a:spLocks/>
          </p:cNvSpPr>
          <p:nvPr/>
        </p:nvSpPr>
        <p:spPr bwMode="auto">
          <a:xfrm>
            <a:off x="7755067" y="3851556"/>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3" name="Freeform 194"/>
          <p:cNvSpPr>
            <a:spLocks/>
          </p:cNvSpPr>
          <p:nvPr/>
        </p:nvSpPr>
        <p:spPr bwMode="auto">
          <a:xfrm>
            <a:off x="4588101"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4" name="Freeform 195"/>
          <p:cNvSpPr>
            <a:spLocks/>
          </p:cNvSpPr>
          <p:nvPr/>
        </p:nvSpPr>
        <p:spPr bwMode="auto">
          <a:xfrm>
            <a:off x="5344223" y="3385254"/>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9" name="Group 12578"/>
          <p:cNvGrpSpPr/>
          <p:nvPr/>
        </p:nvGrpSpPr>
        <p:grpSpPr>
          <a:xfrm>
            <a:off x="6511596" y="2463984"/>
            <a:ext cx="518113" cy="459825"/>
            <a:chOff x="3314482" y="-4918414"/>
            <a:chExt cx="508000" cy="450850"/>
          </a:xfrm>
          <a:solidFill>
            <a:schemeClr val="tx1"/>
          </a:solidFill>
        </p:grpSpPr>
        <p:sp>
          <p:nvSpPr>
            <p:cNvPr id="1238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8" name="Group 12577"/>
            <p:cNvGrpSpPr/>
            <p:nvPr/>
          </p:nvGrpSpPr>
          <p:grpSpPr>
            <a:xfrm>
              <a:off x="3395444" y="-4880314"/>
              <a:ext cx="363537" cy="342900"/>
              <a:chOff x="3395444" y="-4880314"/>
              <a:chExt cx="363537" cy="342900"/>
            </a:xfrm>
            <a:grpFill/>
          </p:grpSpPr>
          <p:sp>
            <p:nvSpPr>
              <p:cNvPr id="12386"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7"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88"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39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12402" name="Rectangle 212"/>
          <p:cNvSpPr>
            <a:spLocks noChangeArrowheads="1"/>
          </p:cNvSpPr>
          <p:nvPr/>
        </p:nvSpPr>
        <p:spPr bwMode="auto">
          <a:xfrm>
            <a:off x="6293756" y="2918095"/>
            <a:ext cx="112155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Web/Mobile App</a:t>
            </a:r>
            <a:endParaRPr lang="en-US" altLang="en-US" sz="1836" dirty="0"/>
          </a:p>
        </p:txBody>
      </p:sp>
      <p:sp>
        <p:nvSpPr>
          <p:cNvPr id="12403" name="Freeform 213"/>
          <p:cNvSpPr>
            <a:spLocks/>
          </p:cNvSpPr>
          <p:nvPr/>
        </p:nvSpPr>
        <p:spPr bwMode="auto">
          <a:xfrm>
            <a:off x="7113902" y="2693897"/>
            <a:ext cx="705929"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4" name="Freeform 214"/>
          <p:cNvSpPr>
            <a:spLocks/>
          </p:cNvSpPr>
          <p:nvPr/>
        </p:nvSpPr>
        <p:spPr bwMode="auto">
          <a:xfrm>
            <a:off x="7016756" y="2629132"/>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5" name="Freeform 215"/>
          <p:cNvSpPr>
            <a:spLocks/>
          </p:cNvSpPr>
          <p:nvPr/>
        </p:nvSpPr>
        <p:spPr bwMode="auto">
          <a:xfrm>
            <a:off x="7755067" y="3113245"/>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6" name="Freeform 216"/>
          <p:cNvSpPr>
            <a:spLocks/>
          </p:cNvSpPr>
          <p:nvPr/>
        </p:nvSpPr>
        <p:spPr bwMode="auto">
          <a:xfrm>
            <a:off x="5729569" y="2693896"/>
            <a:ext cx="786884" cy="539162"/>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7" name="Line 217"/>
          <p:cNvSpPr>
            <a:spLocks noChangeShapeType="1"/>
          </p:cNvSpPr>
          <p:nvPr/>
        </p:nvSpPr>
        <p:spPr bwMode="auto">
          <a:xfrm flipV="1">
            <a:off x="6770653" y="3302680"/>
            <a:ext cx="0" cy="79498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408" name="Freeform 218"/>
          <p:cNvSpPr>
            <a:spLocks/>
          </p:cNvSpPr>
          <p:nvPr/>
        </p:nvSpPr>
        <p:spPr bwMode="auto">
          <a:xfrm>
            <a:off x="6705889" y="3203914"/>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4" name="Freeform 234"/>
          <p:cNvSpPr>
            <a:spLocks/>
          </p:cNvSpPr>
          <p:nvPr/>
        </p:nvSpPr>
        <p:spPr bwMode="auto">
          <a:xfrm>
            <a:off x="3487112" y="2693897"/>
            <a:ext cx="3029341"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5" name="Freeform 235"/>
          <p:cNvSpPr>
            <a:spLocks/>
          </p:cNvSpPr>
          <p:nvPr/>
        </p:nvSpPr>
        <p:spPr bwMode="auto">
          <a:xfrm>
            <a:off x="3422348" y="3974607"/>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6" name="Group 12575"/>
          <p:cNvGrpSpPr/>
          <p:nvPr/>
        </p:nvGrpSpPr>
        <p:grpSpPr>
          <a:xfrm>
            <a:off x="4261043" y="4104136"/>
            <a:ext cx="654117" cy="508398"/>
            <a:chOff x="1107857" y="-3310276"/>
            <a:chExt cx="641349" cy="498475"/>
          </a:xfrm>
          <a:solidFill>
            <a:schemeClr val="tx1"/>
          </a:solidFill>
        </p:grpSpPr>
        <p:sp>
          <p:nvSpPr>
            <p:cNvPr id="336"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7"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8"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9"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40" name="Rectangle 240"/>
          <p:cNvSpPr>
            <a:spLocks noChangeArrowheads="1"/>
          </p:cNvSpPr>
          <p:nvPr/>
        </p:nvSpPr>
        <p:spPr bwMode="auto">
          <a:xfrm>
            <a:off x="4063513" y="4619010"/>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Stream Analytics</a:t>
            </a:r>
            <a:endParaRPr lang="en-US" altLang="en-US" sz="1836"/>
          </a:p>
        </p:txBody>
      </p:sp>
      <p:sp>
        <p:nvSpPr>
          <p:cNvPr id="341" name="Line 241"/>
          <p:cNvSpPr>
            <a:spLocks noChangeShapeType="1"/>
          </p:cNvSpPr>
          <p:nvPr/>
        </p:nvSpPr>
        <p:spPr bwMode="auto">
          <a:xfrm>
            <a:off x="4932971"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42" name="Freeform 242"/>
          <p:cNvSpPr>
            <a:spLocks/>
          </p:cNvSpPr>
          <p:nvPr/>
        </p:nvSpPr>
        <p:spPr bwMode="auto">
          <a:xfrm>
            <a:off x="5336128"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577" name="Group 12576"/>
          <p:cNvGrpSpPr/>
          <p:nvPr/>
        </p:nvGrpSpPr>
        <p:grpSpPr>
          <a:xfrm>
            <a:off x="8982347" y="4115469"/>
            <a:ext cx="433920" cy="435539"/>
            <a:chOff x="5737007" y="-3299164"/>
            <a:chExt cx="425450" cy="427038"/>
          </a:xfrm>
          <a:solidFill>
            <a:schemeClr val="tx1"/>
          </a:solidFill>
        </p:grpSpPr>
        <p:sp>
          <p:nvSpPr>
            <p:cNvPr id="348"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49"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50" name="Rectangle 250"/>
          <p:cNvSpPr>
            <a:spLocks noChangeArrowheads="1"/>
          </p:cNvSpPr>
          <p:nvPr/>
        </p:nvSpPr>
        <p:spPr bwMode="auto">
          <a:xfrm>
            <a:off x="8817199" y="4565579"/>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Logic Apps</a:t>
            </a:r>
            <a:endParaRPr lang="en-US" altLang="en-US" sz="1836"/>
          </a:p>
        </p:txBody>
      </p:sp>
      <p:sp>
        <p:nvSpPr>
          <p:cNvPr id="352" name="Line 251"/>
          <p:cNvSpPr>
            <a:spLocks noChangeShapeType="1"/>
          </p:cNvSpPr>
          <p:nvPr/>
        </p:nvSpPr>
        <p:spPr bwMode="auto">
          <a:xfrm>
            <a:off x="7016756" y="4334048"/>
            <a:ext cx="1857111"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3" name="Freeform 252"/>
          <p:cNvSpPr>
            <a:spLocks/>
          </p:cNvSpPr>
          <p:nvPr/>
        </p:nvSpPr>
        <p:spPr bwMode="auto">
          <a:xfrm>
            <a:off x="8841485" y="4269284"/>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2" name="Group 1"/>
          <p:cNvGrpSpPr/>
          <p:nvPr/>
        </p:nvGrpSpPr>
        <p:grpSpPr>
          <a:xfrm>
            <a:off x="7573728" y="5078836"/>
            <a:ext cx="488969" cy="495446"/>
            <a:chOff x="7646253" y="4979703"/>
            <a:chExt cx="479425" cy="485775"/>
          </a:xfrm>
          <a:solidFill>
            <a:schemeClr val="tx1"/>
          </a:solidFill>
        </p:grpSpPr>
        <p:sp>
          <p:nvSpPr>
            <p:cNvPr id="354"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5"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6"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75" name="Rectangle 256"/>
          <p:cNvSpPr>
            <a:spLocks noChangeArrowheads="1"/>
          </p:cNvSpPr>
          <p:nvPr/>
        </p:nvSpPr>
        <p:spPr bwMode="auto">
          <a:xfrm>
            <a:off x="7640110" y="5634187"/>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Azure </a:t>
            </a:r>
            <a:endParaRPr lang="en-US" altLang="en-US" sz="1836"/>
          </a:p>
        </p:txBody>
      </p:sp>
      <p:sp>
        <p:nvSpPr>
          <p:cNvPr id="376" name="Rectangle 257"/>
          <p:cNvSpPr>
            <a:spLocks noChangeArrowheads="1"/>
          </p:cNvSpPr>
          <p:nvPr/>
        </p:nvSpPr>
        <p:spPr bwMode="auto">
          <a:xfrm>
            <a:off x="7316290" y="5810670"/>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Active Directory</a:t>
            </a:r>
            <a:endParaRPr lang="en-US" altLang="en-US" sz="1836"/>
          </a:p>
        </p:txBody>
      </p:sp>
      <p:sp>
        <p:nvSpPr>
          <p:cNvPr id="378" name="Rectangle 260"/>
          <p:cNvSpPr>
            <a:spLocks noChangeArrowheads="1"/>
          </p:cNvSpPr>
          <p:nvPr/>
        </p:nvSpPr>
        <p:spPr bwMode="auto">
          <a:xfrm>
            <a:off x="3257199"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err="1">
                <a:latin typeface="Segoe UI" panose="020B0502040204020203" pitchFamily="34" charset="0"/>
              </a:rPr>
              <a:t>IoT</a:t>
            </a:r>
            <a:r>
              <a:rPr lang="en-US" altLang="en-US" sz="1122" dirty="0">
                <a:latin typeface="Segoe UI" panose="020B0502040204020203" pitchFamily="34" charset="0"/>
              </a:rPr>
              <a:t> Hub</a:t>
            </a:r>
            <a:endParaRPr lang="en-US" altLang="en-US" sz="1836" dirty="0"/>
          </a:p>
        </p:txBody>
      </p:sp>
      <p:grpSp>
        <p:nvGrpSpPr>
          <p:cNvPr id="12570" name="Group 12569"/>
          <p:cNvGrpSpPr/>
          <p:nvPr/>
        </p:nvGrpSpPr>
        <p:grpSpPr>
          <a:xfrm>
            <a:off x="6511596" y="4104136"/>
            <a:ext cx="518113" cy="458207"/>
            <a:chOff x="3314482" y="-3310276"/>
            <a:chExt cx="508000" cy="449263"/>
          </a:xfrm>
          <a:solidFill>
            <a:schemeClr val="tx1"/>
          </a:solidFill>
        </p:grpSpPr>
        <p:sp>
          <p:nvSpPr>
            <p:cNvPr id="38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4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4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48"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49"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0"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1"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2"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3"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4"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5"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6"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7"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558"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2559" name="Rectangle 275"/>
          <p:cNvSpPr>
            <a:spLocks noChangeArrowheads="1"/>
          </p:cNvSpPr>
          <p:nvPr/>
        </p:nvSpPr>
        <p:spPr bwMode="auto">
          <a:xfrm>
            <a:off x="6466262" y="4575294"/>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 Jobs</a:t>
            </a:r>
            <a:endParaRPr lang="en-US" altLang="en-US" sz="1836" dirty="0"/>
          </a:p>
        </p:txBody>
      </p:sp>
      <p:sp>
        <p:nvSpPr>
          <p:cNvPr id="12569" name="Rectangle 287"/>
          <p:cNvSpPr>
            <a:spLocks noChangeArrowheads="1"/>
          </p:cNvSpPr>
          <p:nvPr/>
        </p:nvSpPr>
        <p:spPr bwMode="auto">
          <a:xfrm>
            <a:off x="8633646" y="3011118"/>
            <a:ext cx="56568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12581" name="Rectangle 12580"/>
          <p:cNvSpPr/>
          <p:nvPr>
            <p:custDataLst>
              <p:tags r:id="rId1"/>
            </p:custDataLst>
          </p:nvPr>
        </p:nvSpPr>
        <p:spPr bwMode="auto">
          <a:xfrm>
            <a:off x="8638684" y="2425056"/>
            <a:ext cx="544157" cy="544157"/>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326" name="Group 325"/>
          <p:cNvGrpSpPr/>
          <p:nvPr/>
        </p:nvGrpSpPr>
        <p:grpSpPr>
          <a:xfrm>
            <a:off x="8773506" y="2565162"/>
            <a:ext cx="274515" cy="285888"/>
            <a:chOff x="11472827" y="4545788"/>
            <a:chExt cx="280728" cy="284825"/>
          </a:xfrm>
        </p:grpSpPr>
        <p:sp>
          <p:nvSpPr>
            <p:cNvPr id="327" name="Rounded Rectangle 32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28" name="Rounded Rectangle 32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29" name="Rounded Rectangle 32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30" name="Rounded Rectangle 32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31" name="Freeform 33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grpSp>
        <p:nvGrpSpPr>
          <p:cNvPr id="299" name="Group 298"/>
          <p:cNvGrpSpPr/>
          <p:nvPr/>
        </p:nvGrpSpPr>
        <p:grpSpPr>
          <a:xfrm>
            <a:off x="9773996" y="4728469"/>
            <a:ext cx="1075084" cy="118195"/>
            <a:chOff x="2220913" y="3722688"/>
            <a:chExt cx="1054100" cy="115888"/>
          </a:xfrm>
          <a:solidFill>
            <a:schemeClr val="tx1"/>
          </a:solidFill>
        </p:grpSpPr>
        <p:sp>
          <p:nvSpPr>
            <p:cNvPr id="300" name="Line 18"/>
            <p:cNvSpPr>
              <a:spLocks noChangeShapeType="1"/>
            </p:cNvSpPr>
            <p:nvPr/>
          </p:nvSpPr>
          <p:spPr bwMode="auto">
            <a:xfrm>
              <a:off x="2220913" y="3779838"/>
              <a:ext cx="966788" cy="0"/>
            </a:xfrm>
            <a:prstGeom prst="line">
              <a:avLst/>
            </a:prstGeom>
            <a:grpFill/>
            <a:ln w="22225" cap="rnd">
              <a:solidFill>
                <a:schemeClr val="tx1"/>
              </a:solidFill>
              <a:prstDash val="solid"/>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1"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302" name="Group 301"/>
          <p:cNvGrpSpPr/>
          <p:nvPr/>
        </p:nvGrpSpPr>
        <p:grpSpPr>
          <a:xfrm>
            <a:off x="9714899" y="4487191"/>
            <a:ext cx="1062132" cy="118195"/>
            <a:chOff x="2220913" y="3983038"/>
            <a:chExt cx="1041400" cy="115888"/>
          </a:xfrm>
          <a:solidFill>
            <a:schemeClr val="tx1"/>
          </a:solidFill>
        </p:grpSpPr>
        <p:sp>
          <p:nvSpPr>
            <p:cNvPr id="303" name="Line 83"/>
            <p:cNvSpPr>
              <a:spLocks noChangeShapeType="1"/>
            </p:cNvSpPr>
            <p:nvPr/>
          </p:nvSpPr>
          <p:spPr bwMode="auto">
            <a:xfrm flipH="1">
              <a:off x="2308225" y="4041775"/>
              <a:ext cx="954088" cy="0"/>
            </a:xfrm>
            <a:prstGeom prst="line">
              <a:avLst/>
            </a:prstGeom>
            <a:grpFill/>
            <a:ln w="22225" cap="rnd">
              <a:solidFill>
                <a:schemeClr val="tx1"/>
              </a:solidFill>
              <a:prstDash val="solid"/>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grp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Tree>
    <p:extLst>
      <p:ext uri="{BB962C8B-B14F-4D97-AF65-F5344CB8AC3E}">
        <p14:creationId xmlns:p14="http://schemas.microsoft.com/office/powerpoint/2010/main" val="77707497"/>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a:t>
            </a:r>
          </a:p>
        </p:txBody>
      </p:sp>
      <p:grpSp>
        <p:nvGrpSpPr>
          <p:cNvPr id="101" name="Group 100"/>
          <p:cNvGrpSpPr/>
          <p:nvPr/>
        </p:nvGrpSpPr>
        <p:grpSpPr>
          <a:xfrm>
            <a:off x="407659" y="1487507"/>
            <a:ext cx="6691521" cy="4173413"/>
            <a:chOff x="3002752" y="2016994"/>
            <a:chExt cx="6691521" cy="4173413"/>
          </a:xfrm>
        </p:grpSpPr>
        <p:sp>
          <p:nvSpPr>
            <p:cNvPr id="3" name="Azuee Iot Suite"/>
            <p:cNvSpPr>
              <a:spLocks noChangeArrowheads="1"/>
            </p:cNvSpPr>
            <p:nvPr/>
          </p:nvSpPr>
          <p:spPr bwMode="auto">
            <a:xfrm>
              <a:off x="3002752" y="2016994"/>
              <a:ext cx="6691521" cy="4173413"/>
            </a:xfrm>
            <a:prstGeom prst="rect">
              <a:avLst/>
            </a:prstGeom>
            <a:solidFill>
              <a:srgbClr val="021939"/>
            </a:solidFill>
            <a:ln>
              <a:noFill/>
            </a:ln>
          </p:spPr>
          <p:txBody>
            <a:bodyPr vert="horz" wrap="square" lIns="93260" tIns="46630" rIns="93260" bIns="46630" numCol="1" anchor="t" anchorCtr="0" compatLnSpc="1">
              <a:prstTxWarp prst="textNoShape">
                <a:avLst/>
              </a:prstTxWarp>
            </a:bodyPr>
            <a:lstStyle/>
            <a:p>
              <a:pPr defTabSz="932597">
                <a:defRPr/>
              </a:pPr>
              <a:r>
                <a:rPr lang="en-US" altLang="en-US" sz="1836" dirty="0">
                  <a:latin typeface="Segoe UI Light" panose="020B0502040204020203" pitchFamily="34" charset="0"/>
                </a:rPr>
                <a:t>Azure </a:t>
              </a:r>
              <a:r>
                <a:rPr lang="en-US" altLang="en-US" sz="1836" dirty="0" err="1">
                  <a:latin typeface="Segoe UI Light" panose="020B0502040204020203" pitchFamily="34" charset="0"/>
                </a:rPr>
                <a:t>IoT</a:t>
              </a:r>
              <a:r>
                <a:rPr lang="en-US" altLang="en-US" sz="1836" dirty="0">
                  <a:latin typeface="Segoe UI Light" panose="020B0502040204020203" pitchFamily="34" charset="0"/>
                </a:rPr>
                <a:t> Suite Remote Monitoring</a:t>
              </a:r>
              <a:endParaRPr lang="en-US" altLang="en-US" sz="1428" dirty="0">
                <a:latin typeface="Arial" panose="020B0604020202020204" pitchFamily="34" charset="0"/>
              </a:endParaRPr>
            </a:p>
            <a:p>
              <a:pPr defTabSz="932597">
                <a:defRPr/>
              </a:pPr>
              <a:endParaRPr lang="en-US" sz="1836" dirty="0">
                <a:latin typeface="Segoe UI"/>
              </a:endParaRPr>
            </a:p>
          </p:txBody>
        </p:sp>
        <p:sp>
          <p:nvSpPr>
            <p:cNvPr id="4" name="Freeform 3"/>
            <p:cNvSpPr>
              <a:spLocks noChangeAspect="1"/>
            </p:cNvSpPr>
            <p:nvPr/>
          </p:nvSpPr>
          <p:spPr bwMode="auto">
            <a:xfrm rot="5280000">
              <a:off x="3296673" y="405217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5" name="Group 4"/>
            <p:cNvGrpSpPr/>
            <p:nvPr/>
          </p:nvGrpSpPr>
          <p:grpSpPr>
            <a:xfrm>
              <a:off x="5473751" y="4104136"/>
              <a:ext cx="493826" cy="508398"/>
              <a:chOff x="2296894" y="-3310276"/>
              <a:chExt cx="484187" cy="498475"/>
            </a:xfrm>
            <a:solidFill>
              <a:schemeClr val="tx1"/>
            </a:solidFill>
          </p:grpSpPr>
          <p:sp>
            <p:nvSpPr>
              <p:cNvPr id="6"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3"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4" name="Rectangle 180"/>
            <p:cNvSpPr>
              <a:spLocks noChangeArrowheads="1"/>
            </p:cNvSpPr>
            <p:nvPr/>
          </p:nvSpPr>
          <p:spPr bwMode="auto">
            <a:xfrm>
              <a:off x="5396034" y="4617390"/>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Event Hub</a:t>
              </a:r>
              <a:endParaRPr lang="en-US" altLang="en-US" sz="1836" dirty="0"/>
            </a:p>
          </p:txBody>
        </p:sp>
        <p:sp>
          <p:nvSpPr>
            <p:cNvPr id="15" name="Line 181"/>
            <p:cNvSpPr>
              <a:spLocks noChangeShapeType="1"/>
            </p:cNvSpPr>
            <p:nvPr/>
          </p:nvSpPr>
          <p:spPr bwMode="auto">
            <a:xfrm>
              <a:off x="3765597"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6" name="Freeform 182"/>
            <p:cNvSpPr>
              <a:spLocks/>
            </p:cNvSpPr>
            <p:nvPr/>
          </p:nvSpPr>
          <p:spPr bwMode="auto">
            <a:xfrm>
              <a:off x="4121800"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 name="Line 183"/>
            <p:cNvSpPr>
              <a:spLocks noChangeShapeType="1"/>
            </p:cNvSpPr>
            <p:nvPr/>
          </p:nvSpPr>
          <p:spPr bwMode="auto">
            <a:xfrm>
              <a:off x="5975673" y="4358334"/>
              <a:ext cx="46954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 name="Freeform 184"/>
            <p:cNvSpPr>
              <a:spLocks/>
            </p:cNvSpPr>
            <p:nvPr/>
          </p:nvSpPr>
          <p:spPr bwMode="auto">
            <a:xfrm>
              <a:off x="6414450" y="4293570"/>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9" name="Group 18"/>
            <p:cNvGrpSpPr/>
            <p:nvPr/>
          </p:nvGrpSpPr>
          <p:grpSpPr>
            <a:xfrm>
              <a:off x="5494800" y="3247630"/>
              <a:ext cx="467920" cy="406395"/>
              <a:chOff x="2317532" y="-4150064"/>
              <a:chExt cx="458787" cy="398463"/>
            </a:xfrm>
            <a:solidFill>
              <a:schemeClr val="tx1"/>
            </a:solidFill>
          </p:grpSpPr>
          <p:sp>
            <p:nvSpPr>
              <p:cNvPr id="20"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1"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2"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3"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24" name="Rectangle 189"/>
            <p:cNvSpPr>
              <a:spLocks noChangeArrowheads="1"/>
            </p:cNvSpPr>
            <p:nvPr/>
          </p:nvSpPr>
          <p:spPr bwMode="auto">
            <a:xfrm>
              <a:off x="5289173" y="3670216"/>
              <a:ext cx="90247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Storage blobs</a:t>
              </a:r>
              <a:endParaRPr lang="en-US" altLang="en-US" sz="1836"/>
            </a:p>
          </p:txBody>
        </p:sp>
        <p:sp>
          <p:nvSpPr>
            <p:cNvPr id="25" name="Freeform 190"/>
            <p:cNvSpPr>
              <a:spLocks noEditPoints="1"/>
            </p:cNvSpPr>
            <p:nvPr/>
          </p:nvSpPr>
          <p:spPr bwMode="auto">
            <a:xfrm>
              <a:off x="7661159" y="3242773"/>
              <a:ext cx="317344"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6" name="Rectangle 191"/>
            <p:cNvSpPr>
              <a:spLocks noChangeArrowheads="1"/>
            </p:cNvSpPr>
            <p:nvPr/>
          </p:nvSpPr>
          <p:spPr bwMode="auto">
            <a:xfrm>
              <a:off x="7418294" y="3650786"/>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DocumentDB</a:t>
              </a:r>
              <a:endParaRPr lang="en-US" altLang="en-US" sz="1836"/>
            </a:p>
          </p:txBody>
        </p:sp>
        <p:sp>
          <p:nvSpPr>
            <p:cNvPr id="27" name="Freeform 192"/>
            <p:cNvSpPr>
              <a:spLocks/>
            </p:cNvSpPr>
            <p:nvPr/>
          </p:nvSpPr>
          <p:spPr bwMode="auto">
            <a:xfrm>
              <a:off x="7016756" y="3950320"/>
              <a:ext cx="803075" cy="38372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8" name="Freeform 193"/>
            <p:cNvSpPr>
              <a:spLocks/>
            </p:cNvSpPr>
            <p:nvPr/>
          </p:nvSpPr>
          <p:spPr bwMode="auto">
            <a:xfrm>
              <a:off x="7755067" y="3851556"/>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9" name="Freeform 194"/>
            <p:cNvSpPr>
              <a:spLocks/>
            </p:cNvSpPr>
            <p:nvPr/>
          </p:nvSpPr>
          <p:spPr bwMode="auto">
            <a:xfrm>
              <a:off x="4588101"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 name="Freeform 195"/>
            <p:cNvSpPr>
              <a:spLocks/>
            </p:cNvSpPr>
            <p:nvPr/>
          </p:nvSpPr>
          <p:spPr bwMode="auto">
            <a:xfrm>
              <a:off x="5344223" y="3385254"/>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1" name="Group 30"/>
            <p:cNvGrpSpPr/>
            <p:nvPr/>
          </p:nvGrpSpPr>
          <p:grpSpPr>
            <a:xfrm>
              <a:off x="6511596" y="2463984"/>
              <a:ext cx="518113" cy="459825"/>
              <a:chOff x="3314482" y="-4918414"/>
              <a:chExt cx="508000" cy="450850"/>
            </a:xfrm>
            <a:solidFill>
              <a:schemeClr val="tx1"/>
            </a:solidFill>
          </p:grpSpPr>
          <p:sp>
            <p:nvSpPr>
              <p:cNvPr id="32"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3" name="Group 32"/>
              <p:cNvGrpSpPr/>
              <p:nvPr/>
            </p:nvGrpSpPr>
            <p:grpSpPr>
              <a:xfrm>
                <a:off x="3395444" y="-4880314"/>
                <a:ext cx="363537" cy="342900"/>
                <a:chOff x="3395444" y="-4880314"/>
                <a:chExt cx="363537" cy="342900"/>
              </a:xfrm>
              <a:grpFill/>
            </p:grpSpPr>
            <p:sp>
              <p:nvSpPr>
                <p:cNvPr id="34"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6"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8"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9"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0"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1"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2"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3"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4"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5"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6"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47" name="Rectangle 212"/>
            <p:cNvSpPr>
              <a:spLocks noChangeArrowheads="1"/>
            </p:cNvSpPr>
            <p:nvPr/>
          </p:nvSpPr>
          <p:spPr bwMode="auto">
            <a:xfrm>
              <a:off x="6293756" y="2918095"/>
              <a:ext cx="112155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Web/Mobile App</a:t>
              </a:r>
              <a:endParaRPr lang="en-US" altLang="en-US" sz="1836" dirty="0"/>
            </a:p>
          </p:txBody>
        </p:sp>
        <p:sp>
          <p:nvSpPr>
            <p:cNvPr id="48" name="Freeform 213"/>
            <p:cNvSpPr>
              <a:spLocks/>
            </p:cNvSpPr>
            <p:nvPr/>
          </p:nvSpPr>
          <p:spPr bwMode="auto">
            <a:xfrm>
              <a:off x="7113902" y="2693897"/>
              <a:ext cx="705929"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9" name="Freeform 214"/>
            <p:cNvSpPr>
              <a:spLocks/>
            </p:cNvSpPr>
            <p:nvPr/>
          </p:nvSpPr>
          <p:spPr bwMode="auto">
            <a:xfrm>
              <a:off x="7016756" y="2629132"/>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0" name="Freeform 215"/>
            <p:cNvSpPr>
              <a:spLocks/>
            </p:cNvSpPr>
            <p:nvPr/>
          </p:nvSpPr>
          <p:spPr bwMode="auto">
            <a:xfrm>
              <a:off x="7755067" y="3113245"/>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1" name="Freeform 216"/>
            <p:cNvSpPr>
              <a:spLocks/>
            </p:cNvSpPr>
            <p:nvPr/>
          </p:nvSpPr>
          <p:spPr bwMode="auto">
            <a:xfrm>
              <a:off x="5729569" y="2693896"/>
              <a:ext cx="786884" cy="539162"/>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2" name="Line 217"/>
            <p:cNvSpPr>
              <a:spLocks noChangeShapeType="1"/>
            </p:cNvSpPr>
            <p:nvPr/>
          </p:nvSpPr>
          <p:spPr bwMode="auto">
            <a:xfrm flipV="1">
              <a:off x="6770653" y="3302680"/>
              <a:ext cx="0" cy="79498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3" name="Freeform 218"/>
            <p:cNvSpPr>
              <a:spLocks/>
            </p:cNvSpPr>
            <p:nvPr/>
          </p:nvSpPr>
          <p:spPr bwMode="auto">
            <a:xfrm>
              <a:off x="6705889" y="3203914"/>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4" name="Freeform 234"/>
            <p:cNvSpPr>
              <a:spLocks/>
            </p:cNvSpPr>
            <p:nvPr/>
          </p:nvSpPr>
          <p:spPr bwMode="auto">
            <a:xfrm>
              <a:off x="3487112" y="2693897"/>
              <a:ext cx="3029341"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5" name="Freeform 235"/>
            <p:cNvSpPr>
              <a:spLocks/>
            </p:cNvSpPr>
            <p:nvPr/>
          </p:nvSpPr>
          <p:spPr bwMode="auto">
            <a:xfrm>
              <a:off x="3422348" y="3974607"/>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56" name="Group 55"/>
            <p:cNvGrpSpPr/>
            <p:nvPr/>
          </p:nvGrpSpPr>
          <p:grpSpPr>
            <a:xfrm>
              <a:off x="4261043" y="4104136"/>
              <a:ext cx="654117" cy="508398"/>
              <a:chOff x="1107857" y="-3310276"/>
              <a:chExt cx="641349" cy="498475"/>
            </a:xfrm>
            <a:solidFill>
              <a:schemeClr val="tx1"/>
            </a:solidFill>
          </p:grpSpPr>
          <p:sp>
            <p:nvSpPr>
              <p:cNvPr id="57"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8"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9"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0"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61" name="Rectangle 240"/>
            <p:cNvSpPr>
              <a:spLocks noChangeArrowheads="1"/>
            </p:cNvSpPr>
            <p:nvPr/>
          </p:nvSpPr>
          <p:spPr bwMode="auto">
            <a:xfrm>
              <a:off x="4063513" y="4619010"/>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Stream Analytics</a:t>
              </a:r>
              <a:endParaRPr lang="en-US" altLang="en-US" sz="1836"/>
            </a:p>
          </p:txBody>
        </p:sp>
        <p:sp>
          <p:nvSpPr>
            <p:cNvPr id="62" name="Line 241"/>
            <p:cNvSpPr>
              <a:spLocks noChangeShapeType="1"/>
            </p:cNvSpPr>
            <p:nvPr/>
          </p:nvSpPr>
          <p:spPr bwMode="auto">
            <a:xfrm>
              <a:off x="4932971"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3" name="Freeform 242"/>
            <p:cNvSpPr>
              <a:spLocks/>
            </p:cNvSpPr>
            <p:nvPr/>
          </p:nvSpPr>
          <p:spPr bwMode="auto">
            <a:xfrm>
              <a:off x="5336128"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64" name="Group 63"/>
            <p:cNvGrpSpPr/>
            <p:nvPr/>
          </p:nvGrpSpPr>
          <p:grpSpPr>
            <a:xfrm>
              <a:off x="8982347" y="4115469"/>
              <a:ext cx="433920" cy="435539"/>
              <a:chOff x="5737007" y="-3299164"/>
              <a:chExt cx="425450" cy="427038"/>
            </a:xfrm>
            <a:solidFill>
              <a:schemeClr val="tx1"/>
            </a:solidFill>
          </p:grpSpPr>
          <p:sp>
            <p:nvSpPr>
              <p:cNvPr id="65"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6"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67" name="Rectangle 250"/>
            <p:cNvSpPr>
              <a:spLocks noChangeArrowheads="1"/>
            </p:cNvSpPr>
            <p:nvPr/>
          </p:nvSpPr>
          <p:spPr bwMode="auto">
            <a:xfrm>
              <a:off x="8817199" y="4565579"/>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Logic Apps</a:t>
              </a:r>
              <a:endParaRPr lang="en-US" altLang="en-US" sz="1836"/>
            </a:p>
          </p:txBody>
        </p:sp>
        <p:sp>
          <p:nvSpPr>
            <p:cNvPr id="68" name="Line 251"/>
            <p:cNvSpPr>
              <a:spLocks noChangeShapeType="1"/>
            </p:cNvSpPr>
            <p:nvPr/>
          </p:nvSpPr>
          <p:spPr bwMode="auto">
            <a:xfrm>
              <a:off x="7016756" y="4334048"/>
              <a:ext cx="1857111"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9" name="Freeform 252"/>
            <p:cNvSpPr>
              <a:spLocks/>
            </p:cNvSpPr>
            <p:nvPr/>
          </p:nvSpPr>
          <p:spPr bwMode="auto">
            <a:xfrm>
              <a:off x="8841485" y="4269284"/>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70" name="Group 69"/>
            <p:cNvGrpSpPr/>
            <p:nvPr/>
          </p:nvGrpSpPr>
          <p:grpSpPr>
            <a:xfrm>
              <a:off x="7573728" y="5078836"/>
              <a:ext cx="488969" cy="495446"/>
              <a:chOff x="7646253" y="4979703"/>
              <a:chExt cx="479425" cy="485775"/>
            </a:xfrm>
            <a:solidFill>
              <a:schemeClr val="tx1"/>
            </a:solidFill>
          </p:grpSpPr>
          <p:sp>
            <p:nvSpPr>
              <p:cNvPr id="71"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2"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3"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74" name="Rectangle 256"/>
            <p:cNvSpPr>
              <a:spLocks noChangeArrowheads="1"/>
            </p:cNvSpPr>
            <p:nvPr/>
          </p:nvSpPr>
          <p:spPr bwMode="auto">
            <a:xfrm>
              <a:off x="7640110" y="5634187"/>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Azure </a:t>
              </a:r>
              <a:endParaRPr lang="en-US" altLang="en-US" sz="1836"/>
            </a:p>
          </p:txBody>
        </p:sp>
        <p:sp>
          <p:nvSpPr>
            <p:cNvPr id="75" name="Rectangle 257"/>
            <p:cNvSpPr>
              <a:spLocks noChangeArrowheads="1"/>
            </p:cNvSpPr>
            <p:nvPr/>
          </p:nvSpPr>
          <p:spPr bwMode="auto">
            <a:xfrm>
              <a:off x="7316290" y="5810670"/>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Active Directory</a:t>
              </a:r>
              <a:endParaRPr lang="en-US" altLang="en-US" sz="1836"/>
            </a:p>
          </p:txBody>
        </p:sp>
        <p:sp>
          <p:nvSpPr>
            <p:cNvPr id="76" name="Rectangle 260"/>
            <p:cNvSpPr>
              <a:spLocks noChangeArrowheads="1"/>
            </p:cNvSpPr>
            <p:nvPr/>
          </p:nvSpPr>
          <p:spPr bwMode="auto">
            <a:xfrm>
              <a:off x="3257199"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err="1">
                  <a:latin typeface="Segoe UI" panose="020B0502040204020203" pitchFamily="34" charset="0"/>
                </a:rPr>
                <a:t>IoT</a:t>
              </a:r>
              <a:r>
                <a:rPr lang="en-US" altLang="en-US" sz="1122" dirty="0">
                  <a:latin typeface="Segoe UI" panose="020B0502040204020203" pitchFamily="34" charset="0"/>
                </a:rPr>
                <a:t> Hub</a:t>
              </a:r>
              <a:endParaRPr lang="en-US" altLang="en-US" sz="1836" dirty="0"/>
            </a:p>
          </p:txBody>
        </p:sp>
        <p:grpSp>
          <p:nvGrpSpPr>
            <p:cNvPr id="77" name="Group 76"/>
            <p:cNvGrpSpPr/>
            <p:nvPr/>
          </p:nvGrpSpPr>
          <p:grpSpPr>
            <a:xfrm>
              <a:off x="6511596" y="4104136"/>
              <a:ext cx="518113" cy="458207"/>
              <a:chOff x="3314482" y="-3310276"/>
              <a:chExt cx="508000" cy="449263"/>
            </a:xfrm>
            <a:solidFill>
              <a:schemeClr val="tx1"/>
            </a:solidFill>
          </p:grpSpPr>
          <p:sp>
            <p:nvSpPr>
              <p:cNvPr id="78"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9"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0"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1"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2"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3"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4"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5"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6"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7"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8"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9"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0"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1"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92" name="Rectangle 275"/>
            <p:cNvSpPr>
              <a:spLocks noChangeArrowheads="1"/>
            </p:cNvSpPr>
            <p:nvPr/>
          </p:nvSpPr>
          <p:spPr bwMode="auto">
            <a:xfrm>
              <a:off x="6466262" y="4575294"/>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 Jobs</a:t>
              </a:r>
              <a:endParaRPr lang="en-US" altLang="en-US" sz="1836" dirty="0"/>
            </a:p>
          </p:txBody>
        </p:sp>
        <p:sp>
          <p:nvSpPr>
            <p:cNvPr id="93" name="Rectangle 287"/>
            <p:cNvSpPr>
              <a:spLocks noChangeArrowheads="1"/>
            </p:cNvSpPr>
            <p:nvPr/>
          </p:nvSpPr>
          <p:spPr bwMode="auto">
            <a:xfrm>
              <a:off x="8633646" y="3011118"/>
              <a:ext cx="56568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94" name="Rectangle 93"/>
            <p:cNvSpPr/>
            <p:nvPr>
              <p:custDataLst>
                <p:tags r:id="rId1"/>
              </p:custDataLst>
            </p:nvPr>
          </p:nvSpPr>
          <p:spPr bwMode="auto">
            <a:xfrm>
              <a:off x="8638684" y="2425056"/>
              <a:ext cx="544157" cy="544157"/>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95" name="Group 94"/>
            <p:cNvGrpSpPr/>
            <p:nvPr/>
          </p:nvGrpSpPr>
          <p:grpSpPr>
            <a:xfrm>
              <a:off x="8773506" y="2565162"/>
              <a:ext cx="274515" cy="285888"/>
              <a:chOff x="11472827" y="4545788"/>
              <a:chExt cx="280728" cy="284825"/>
            </a:xfrm>
          </p:grpSpPr>
          <p:sp>
            <p:nvSpPr>
              <p:cNvPr id="96" name="Rounded Rectangle 95"/>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7" name="Rounded Rectangle 96"/>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8" name="Rounded Rectangle 97"/>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9" name="Rounded Rectangle 98"/>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100" name="Freeform 99"/>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grpSp>
      <p:sp>
        <p:nvSpPr>
          <p:cNvPr id="102" name="TextBox 101"/>
          <p:cNvSpPr txBox="1"/>
          <p:nvPr/>
        </p:nvSpPr>
        <p:spPr>
          <a:xfrm>
            <a:off x="7317020" y="1432953"/>
            <a:ext cx="4946675" cy="26745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Gateway: device connection point</a:t>
            </a:r>
          </a:p>
          <a:p>
            <a:pPr>
              <a:lnSpc>
                <a:spcPct val="90000"/>
              </a:lnSpc>
              <a:spcAft>
                <a:spcPts val="600"/>
              </a:spcAft>
            </a:pPr>
            <a:r>
              <a:rPr lang="en-US" sz="2400" dirty="0">
                <a:gradFill>
                  <a:gsLst>
                    <a:gs pos="2917">
                      <a:schemeClr val="tx1"/>
                    </a:gs>
                    <a:gs pos="30000">
                      <a:schemeClr val="tx1"/>
                    </a:gs>
                  </a:gsLst>
                  <a:lin ang="5400000" scaled="0"/>
                </a:gradFill>
              </a:rPr>
              <a:t>Cold analytics: raw data</a:t>
            </a:r>
          </a:p>
          <a:p>
            <a:pPr>
              <a:lnSpc>
                <a:spcPct val="90000"/>
              </a:lnSpc>
              <a:spcAft>
                <a:spcPts val="600"/>
              </a:spcAft>
            </a:pPr>
            <a:r>
              <a:rPr lang="en-US" sz="2400" dirty="0">
                <a:gradFill>
                  <a:gsLst>
                    <a:gs pos="2917">
                      <a:schemeClr val="tx1"/>
                    </a:gs>
                    <a:gs pos="30000">
                      <a:schemeClr val="tx1"/>
                    </a:gs>
                  </a:gsLst>
                  <a:lin ang="5400000" scaled="0"/>
                </a:gradFill>
              </a:rPr>
              <a:t>Hot analytics: summarized data</a:t>
            </a:r>
          </a:p>
          <a:p>
            <a:pPr>
              <a:lnSpc>
                <a:spcPct val="90000"/>
              </a:lnSpc>
              <a:spcAft>
                <a:spcPts val="600"/>
              </a:spcAft>
            </a:pPr>
            <a:r>
              <a:rPr lang="en-US" sz="2400" dirty="0">
                <a:gradFill>
                  <a:gsLst>
                    <a:gs pos="2917">
                      <a:schemeClr val="tx1"/>
                    </a:gs>
                    <a:gs pos="30000">
                      <a:schemeClr val="tx1"/>
                    </a:gs>
                  </a:gsLst>
                  <a:lin ang="5400000" scaled="0"/>
                </a:gradFill>
              </a:rPr>
              <a:t>Commands: C2D requests</a:t>
            </a:r>
          </a:p>
          <a:p>
            <a:pPr>
              <a:lnSpc>
                <a:spcPct val="90000"/>
              </a:lnSpc>
              <a:spcAft>
                <a:spcPts val="600"/>
              </a:spcAft>
            </a:pPr>
            <a:r>
              <a:rPr lang="en-US" sz="2400" dirty="0">
                <a:gradFill>
                  <a:gsLst>
                    <a:gs pos="2917">
                      <a:schemeClr val="tx1"/>
                    </a:gs>
                    <a:gs pos="30000">
                      <a:schemeClr val="tx1"/>
                    </a:gs>
                  </a:gsLst>
                  <a:lin ang="5400000" scaled="0"/>
                </a:gradFill>
              </a:rPr>
              <a:t>Actions: business logic</a:t>
            </a:r>
          </a:p>
          <a:p>
            <a:pPr>
              <a:lnSpc>
                <a:spcPct val="90000"/>
              </a:lnSpc>
              <a:spcAft>
                <a:spcPts val="600"/>
              </a:spcAft>
            </a:pPr>
            <a:r>
              <a:rPr lang="en-US" sz="2400" dirty="0">
                <a:gradFill>
                  <a:gsLst>
                    <a:gs pos="2917">
                      <a:schemeClr val="tx1"/>
                    </a:gs>
                    <a:gs pos="30000">
                      <a:schemeClr val="tx1"/>
                    </a:gs>
                  </a:gsLst>
                  <a:lin ang="5400000" scaled="0"/>
                </a:gradFill>
              </a:rPr>
              <a:t>Registry: identity + device</a:t>
            </a:r>
          </a:p>
        </p:txBody>
      </p:sp>
      <p:sp>
        <p:nvSpPr>
          <p:cNvPr id="103" name="Oval 102"/>
          <p:cNvSpPr/>
          <p:nvPr/>
        </p:nvSpPr>
        <p:spPr bwMode="auto">
          <a:xfrm>
            <a:off x="293847" y="3273667"/>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Oval 103"/>
          <p:cNvSpPr/>
          <p:nvPr/>
        </p:nvSpPr>
        <p:spPr bwMode="auto">
          <a:xfrm>
            <a:off x="1373064" y="3297413"/>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a:off x="2509650" y="2399884"/>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3555960" y="1610515"/>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Oval 106"/>
          <p:cNvSpPr/>
          <p:nvPr/>
        </p:nvSpPr>
        <p:spPr bwMode="auto">
          <a:xfrm>
            <a:off x="3563665" y="3297413"/>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5970937" y="3291939"/>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4609697" y="2413288"/>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5231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0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0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
                                            <p:txEl>
                                              <p:pRg st="3" end="3"/>
                                            </p:txEl>
                                          </p:spTgt>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0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5"/>
                                        </p:tgtEl>
                                        <p:attrNameLst>
                                          <p:attrName>style.visibility</p:attrName>
                                        </p:attrNameLst>
                                      </p:cBhvr>
                                      <p:to>
                                        <p:strVal val="hidden"/>
                                      </p:to>
                                    </p:set>
                                  </p:childTnLst>
                                </p:cTn>
                              </p:par>
                              <p:par>
                                <p:cTn id="33" presetID="1" presetClass="entr" presetSubtype="0" fill="hold" grpId="3" nodeType="with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2">
                                            <p:txEl>
                                              <p:pRg st="4" end="4"/>
                                            </p:txEl>
                                          </p:spTgt>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06"/>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0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xit" presetSubtype="0" fill="hold" grpId="4" nodeType="withEffect">
                                  <p:stCondLst>
                                    <p:cond delay="0"/>
                                  </p:stCondLst>
                                  <p:childTnLst>
                                    <p:set>
                                      <p:cBhvr>
                                        <p:cTn id="46" dur="1" fill="hold">
                                          <p:stCondLst>
                                            <p:cond delay="0"/>
                                          </p:stCondLst>
                                        </p:cTn>
                                        <p:tgtEl>
                                          <p:spTgt spid="10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2">
                                            <p:txEl>
                                              <p:pRg st="5" end="5"/>
                                            </p:txEl>
                                          </p:spTgt>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10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08"/>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09"/>
                                        </p:tgtEl>
                                        <p:attrNameLst>
                                          <p:attrName>style.visibility</p:attrName>
                                        </p:attrNameLst>
                                      </p:cBhvr>
                                      <p:to>
                                        <p:strVal val="visible"/>
                                      </p:to>
                                    </p:set>
                                  </p:childTnLst>
                                </p:cTn>
                              </p:par>
                              <p:par>
                                <p:cTn id="57" presetID="1" presetClass="entr" presetSubtype="0" fill="hold" grpId="5" nodeType="withEffect">
                                  <p:stCondLst>
                                    <p:cond delay="0"/>
                                  </p:stCondLst>
                                  <p:childTnLst>
                                    <p:set>
                                      <p:cBhvr>
                                        <p:cTn id="58"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103" grpId="3" animBg="1"/>
      <p:bldP spid="103" grpId="4" animBg="1"/>
      <p:bldP spid="103" grpId="5"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4" name="Rectangle 3"/>
          <p:cNvSpPr/>
          <p:nvPr/>
        </p:nvSpPr>
        <p:spPr>
          <a:xfrm>
            <a:off x="403336" y="2844995"/>
            <a:ext cx="932603" cy="916471"/>
          </a:xfrm>
          <a:prstGeom prst="rect">
            <a:avLst/>
          </a:prstGeom>
          <a:solidFill>
            <a:schemeClr val="accent4"/>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panose="020B0502040204020203" pitchFamily="34" charset="0"/>
                <a:cs typeface="Segoe UI" panose="020B0502040204020203" pitchFamily="34" charset="0"/>
              </a:rPr>
              <a:t>C# simulator</a:t>
            </a:r>
          </a:p>
        </p:txBody>
      </p:sp>
      <p:sp>
        <p:nvSpPr>
          <p:cNvPr id="5" name="Rectangle 4"/>
          <p:cNvSpPr/>
          <p:nvPr/>
        </p:nvSpPr>
        <p:spPr>
          <a:xfrm>
            <a:off x="2424711" y="1859551"/>
            <a:ext cx="932603" cy="288735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atin typeface="Segoe UI" panose="020B0502040204020203" pitchFamily="34" charset="0"/>
                <a:cs typeface="Segoe UI" panose="020B0502040204020203" pitchFamily="34" charset="0"/>
              </a:rPr>
              <a:t>IoT</a:t>
            </a:r>
            <a:r>
              <a:rPr lang="en-US" sz="1400" dirty="0">
                <a:latin typeface="Segoe UI" panose="020B0502040204020203" pitchFamily="34" charset="0"/>
                <a:cs typeface="Segoe UI" panose="020B0502040204020203" pitchFamily="34" charset="0"/>
              </a:rPr>
              <a:t> Hub</a:t>
            </a:r>
          </a:p>
        </p:txBody>
      </p:sp>
      <p:sp>
        <p:nvSpPr>
          <p:cNvPr id="6" name="Rectangle 5"/>
          <p:cNvSpPr/>
          <p:nvPr/>
        </p:nvSpPr>
        <p:spPr>
          <a:xfrm>
            <a:off x="4229552" y="1876512"/>
            <a:ext cx="1711227" cy="23721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22" dirty="0">
                <a:latin typeface="Segoe UI" panose="020B0502040204020203" pitchFamily="34" charset="0"/>
                <a:cs typeface="Segoe UI" panose="020B0502040204020203" pitchFamily="34" charset="0"/>
              </a:rPr>
              <a:t>Azure Stream Analytics</a:t>
            </a:r>
          </a:p>
        </p:txBody>
      </p:sp>
      <p:sp>
        <p:nvSpPr>
          <p:cNvPr id="7" name="Rectangle 6"/>
          <p:cNvSpPr/>
          <p:nvPr/>
        </p:nvSpPr>
        <p:spPr>
          <a:xfrm>
            <a:off x="4400240" y="2297418"/>
            <a:ext cx="1369852" cy="51932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Telemetry Job</a:t>
            </a:r>
          </a:p>
        </p:txBody>
      </p:sp>
      <p:sp>
        <p:nvSpPr>
          <p:cNvPr id="8" name="Rectangle 7"/>
          <p:cNvSpPr/>
          <p:nvPr/>
        </p:nvSpPr>
        <p:spPr>
          <a:xfrm>
            <a:off x="4400240" y="3565016"/>
            <a:ext cx="1369852" cy="51932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Device Info Job</a:t>
            </a:r>
          </a:p>
        </p:txBody>
      </p:sp>
      <p:sp>
        <p:nvSpPr>
          <p:cNvPr id="9" name="Rectangle 8"/>
          <p:cNvSpPr/>
          <p:nvPr/>
        </p:nvSpPr>
        <p:spPr>
          <a:xfrm>
            <a:off x="4400240" y="2931217"/>
            <a:ext cx="1369852" cy="51932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Rules Job</a:t>
            </a:r>
          </a:p>
        </p:txBody>
      </p:sp>
      <p:sp>
        <p:nvSpPr>
          <p:cNvPr id="10" name="Rectangle 9"/>
          <p:cNvSpPr/>
          <p:nvPr/>
        </p:nvSpPr>
        <p:spPr>
          <a:xfrm>
            <a:off x="7113655" y="3253784"/>
            <a:ext cx="932603" cy="6885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Event Hub</a:t>
            </a:r>
          </a:p>
        </p:txBody>
      </p:sp>
      <p:sp>
        <p:nvSpPr>
          <p:cNvPr id="11" name="Rectangle 10"/>
          <p:cNvSpPr/>
          <p:nvPr/>
        </p:nvSpPr>
        <p:spPr>
          <a:xfrm>
            <a:off x="8623830" y="1759736"/>
            <a:ext cx="932603" cy="68855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Telemetry</a:t>
            </a:r>
          </a:p>
        </p:txBody>
      </p:sp>
      <p:sp>
        <p:nvSpPr>
          <p:cNvPr id="12" name="Rectangle 11"/>
          <p:cNvSpPr/>
          <p:nvPr/>
        </p:nvSpPr>
        <p:spPr>
          <a:xfrm>
            <a:off x="8621883" y="913537"/>
            <a:ext cx="932603" cy="68855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Telemetry Summary</a:t>
            </a:r>
          </a:p>
        </p:txBody>
      </p:sp>
      <p:sp>
        <p:nvSpPr>
          <p:cNvPr id="13" name="Rectangle 12"/>
          <p:cNvSpPr/>
          <p:nvPr/>
        </p:nvSpPr>
        <p:spPr>
          <a:xfrm>
            <a:off x="10505586" y="2454966"/>
            <a:ext cx="1305935" cy="1792158"/>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22" dirty="0">
                <a:latin typeface="Segoe UI" panose="020B0502040204020203" pitchFamily="34" charset="0"/>
                <a:cs typeface="Segoe UI" panose="020B0502040204020203" pitchFamily="34" charset="0"/>
              </a:rPr>
              <a:t>Web Application</a:t>
            </a:r>
          </a:p>
        </p:txBody>
      </p:sp>
      <p:sp>
        <p:nvSpPr>
          <p:cNvPr id="14" name="Rectangle 13"/>
          <p:cNvSpPr/>
          <p:nvPr/>
        </p:nvSpPr>
        <p:spPr>
          <a:xfrm>
            <a:off x="8741432" y="4776324"/>
            <a:ext cx="1305935" cy="1751899"/>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22" dirty="0">
                <a:latin typeface="Segoe UI" panose="020B0502040204020203" pitchFamily="34" charset="0"/>
                <a:cs typeface="Segoe UI" panose="020B0502040204020203" pitchFamily="34" charset="0"/>
              </a:rPr>
              <a:t>Web Job</a:t>
            </a:r>
          </a:p>
        </p:txBody>
      </p:sp>
      <p:sp>
        <p:nvSpPr>
          <p:cNvPr id="15" name="Rectangle 14"/>
          <p:cNvSpPr/>
          <p:nvPr/>
        </p:nvSpPr>
        <p:spPr>
          <a:xfrm>
            <a:off x="8940809" y="5105791"/>
            <a:ext cx="907180" cy="56444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solidFill>
                  <a:schemeClr val="tx1"/>
                </a:solidFill>
                <a:latin typeface="Segoe UI" panose="020B0502040204020203" pitchFamily="34" charset="0"/>
                <a:cs typeface="Segoe UI" panose="020B0502040204020203" pitchFamily="34" charset="0"/>
              </a:rPr>
              <a:t>Event Processor</a:t>
            </a:r>
          </a:p>
        </p:txBody>
      </p:sp>
      <p:sp>
        <p:nvSpPr>
          <p:cNvPr id="16" name="Rectangle 15"/>
          <p:cNvSpPr/>
          <p:nvPr/>
        </p:nvSpPr>
        <p:spPr>
          <a:xfrm>
            <a:off x="8940809" y="5805330"/>
            <a:ext cx="907180" cy="564442"/>
          </a:xfrm>
          <a:prstGeom prst="rect">
            <a:avLst/>
          </a:prstGeom>
          <a:solidFill>
            <a:schemeClr val="accent6">
              <a:lumMod val="20000"/>
              <a:lumOff val="80000"/>
            </a:schemeClr>
          </a:solidFill>
          <a:ln>
            <a:solidFill>
              <a:schemeClr val="accent6">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solidFill>
                  <a:schemeClr val="tx1"/>
                </a:solidFill>
                <a:latin typeface="Segoe UI" panose="020B0502040204020203" pitchFamily="34" charset="0"/>
                <a:cs typeface="Segoe UI" panose="020B0502040204020203" pitchFamily="34" charset="0"/>
              </a:rPr>
              <a:t>C# Simulator</a:t>
            </a:r>
          </a:p>
        </p:txBody>
      </p:sp>
      <p:sp>
        <p:nvSpPr>
          <p:cNvPr id="19" name="TextBox 18"/>
          <p:cNvSpPr txBox="1"/>
          <p:nvPr/>
        </p:nvSpPr>
        <p:spPr>
          <a:xfrm>
            <a:off x="1436587" y="2967528"/>
            <a:ext cx="855387" cy="266818"/>
          </a:xfrm>
          <a:prstGeom prst="rect">
            <a:avLst/>
          </a:prstGeom>
          <a:noFill/>
        </p:spPr>
        <p:txBody>
          <a:bodyPr wrap="none" rtlCol="0">
            <a:spAutoFit/>
          </a:bodyPr>
          <a:lstStyle/>
          <a:p>
            <a:r>
              <a:rPr lang="en-US" sz="1071" dirty="0">
                <a:latin typeface="Segoe UI" panose="020B0502040204020203" pitchFamily="34" charset="0"/>
                <a:cs typeface="Segoe UI" panose="020B0502040204020203" pitchFamily="34" charset="0"/>
              </a:rPr>
              <a:t>Device Info</a:t>
            </a:r>
          </a:p>
        </p:txBody>
      </p:sp>
      <p:cxnSp>
        <p:nvCxnSpPr>
          <p:cNvPr id="24" name="Elbow Connector 23"/>
          <p:cNvCxnSpPr>
            <a:stCxn id="4" idx="3"/>
            <a:endCxn id="5" idx="1"/>
          </p:cNvCxnSpPr>
          <p:nvPr/>
        </p:nvCxnSpPr>
        <p:spPr>
          <a:xfrm flipV="1">
            <a:off x="1335939" y="3303230"/>
            <a:ext cx="1088772" cy="1"/>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82749" y="3360614"/>
            <a:ext cx="785793" cy="257122"/>
          </a:xfrm>
          <a:prstGeom prst="rect">
            <a:avLst/>
          </a:prstGeom>
          <a:noFill/>
        </p:spPr>
        <p:txBody>
          <a:bodyPr wrap="none" rtlCol="0">
            <a:spAutoFit/>
          </a:bodyPr>
          <a:lstStyle/>
          <a:p>
            <a:r>
              <a:rPr lang="en-US" sz="1071" dirty="0">
                <a:latin typeface="Segoe UI" panose="020B0502040204020203" pitchFamily="34" charset="0"/>
                <a:cs typeface="Segoe UI" panose="020B0502040204020203" pitchFamily="34" charset="0"/>
              </a:rPr>
              <a:t>Telemetry</a:t>
            </a:r>
          </a:p>
        </p:txBody>
      </p:sp>
      <p:cxnSp>
        <p:nvCxnSpPr>
          <p:cNvPr id="33" name="Elbow Connector 32"/>
          <p:cNvCxnSpPr>
            <a:stCxn id="7" idx="3"/>
            <a:endCxn id="11" idx="1"/>
          </p:cNvCxnSpPr>
          <p:nvPr/>
        </p:nvCxnSpPr>
        <p:spPr>
          <a:xfrm flipV="1">
            <a:off x="5770092" y="2104016"/>
            <a:ext cx="2853738" cy="45306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3"/>
            <a:endCxn id="12" idx="1"/>
          </p:cNvCxnSpPr>
          <p:nvPr/>
        </p:nvCxnSpPr>
        <p:spPr>
          <a:xfrm flipV="1">
            <a:off x="5770092" y="1257816"/>
            <a:ext cx="2851791" cy="129926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548204" y="1301629"/>
            <a:ext cx="1043876" cy="257122"/>
          </a:xfrm>
          <a:prstGeom prst="rect">
            <a:avLst/>
          </a:prstGeom>
          <a:noFill/>
        </p:spPr>
        <p:txBody>
          <a:bodyPr wrap="none" rtlCol="0">
            <a:spAutoFit/>
          </a:bodyPr>
          <a:lstStyle/>
          <a:p>
            <a:r>
              <a:rPr lang="en-US" sz="1071" dirty="0" err="1">
                <a:latin typeface="Segoe UI" panose="020B0502040204020203" pitchFamily="34" charset="0"/>
                <a:cs typeface="Segoe UI" panose="020B0502040204020203" pitchFamily="34" charset="0"/>
              </a:rPr>
              <a:t>Avg</a:t>
            </a:r>
            <a:r>
              <a:rPr lang="en-US" sz="1071" dirty="0">
                <a:latin typeface="Segoe UI" panose="020B0502040204020203" pitchFamily="34" charset="0"/>
                <a:cs typeface="Segoe UI" panose="020B0502040204020203" pitchFamily="34" charset="0"/>
              </a:rPr>
              <a:t>, Min, Max</a:t>
            </a:r>
          </a:p>
        </p:txBody>
      </p:sp>
      <p:sp>
        <p:nvSpPr>
          <p:cNvPr id="37" name="TextBox 36"/>
          <p:cNvSpPr txBox="1"/>
          <p:nvPr/>
        </p:nvSpPr>
        <p:spPr>
          <a:xfrm>
            <a:off x="7846977" y="2189323"/>
            <a:ext cx="756938" cy="257122"/>
          </a:xfrm>
          <a:prstGeom prst="rect">
            <a:avLst/>
          </a:prstGeom>
          <a:noFill/>
        </p:spPr>
        <p:txBody>
          <a:bodyPr wrap="none" rtlCol="0">
            <a:spAutoFit/>
          </a:bodyPr>
          <a:lstStyle/>
          <a:p>
            <a:r>
              <a:rPr lang="en-US" sz="1071" dirty="0">
                <a:latin typeface="Segoe UI" panose="020B0502040204020203" pitchFamily="34" charset="0"/>
                <a:cs typeface="Segoe UI" panose="020B0502040204020203" pitchFamily="34" charset="0"/>
              </a:rPr>
              <a:t>Raw Data</a:t>
            </a:r>
          </a:p>
        </p:txBody>
      </p:sp>
      <p:cxnSp>
        <p:nvCxnSpPr>
          <p:cNvPr id="39" name="Elbow Connector 38"/>
          <p:cNvCxnSpPr>
            <a:stCxn id="9" idx="3"/>
            <a:endCxn id="10" idx="1"/>
          </p:cNvCxnSpPr>
          <p:nvPr/>
        </p:nvCxnSpPr>
        <p:spPr>
          <a:xfrm>
            <a:off x="5770092" y="3190879"/>
            <a:ext cx="1343563" cy="40718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10443603" y="5430103"/>
            <a:ext cx="1431661" cy="10946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22" dirty="0">
                <a:latin typeface="Segoe UI" panose="020B0502040204020203" pitchFamily="34" charset="0"/>
                <a:cs typeface="Segoe UI" panose="020B0502040204020203" pitchFamily="34" charset="0"/>
              </a:rPr>
              <a:t>Document DB</a:t>
            </a:r>
          </a:p>
        </p:txBody>
      </p:sp>
      <p:sp>
        <p:nvSpPr>
          <p:cNvPr id="42" name="Rectangle 41"/>
          <p:cNvSpPr/>
          <p:nvPr/>
        </p:nvSpPr>
        <p:spPr>
          <a:xfrm>
            <a:off x="10586404" y="5774382"/>
            <a:ext cx="1146057" cy="51230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Device Registry</a:t>
            </a:r>
          </a:p>
        </p:txBody>
      </p:sp>
      <p:cxnSp>
        <p:nvCxnSpPr>
          <p:cNvPr id="44" name="Elbow Connector 43"/>
          <p:cNvCxnSpPr>
            <a:stCxn id="15" idx="3"/>
            <a:endCxn id="42" idx="1"/>
          </p:cNvCxnSpPr>
          <p:nvPr/>
        </p:nvCxnSpPr>
        <p:spPr>
          <a:xfrm>
            <a:off x="9847989" y="5388012"/>
            <a:ext cx="738415" cy="642525"/>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0704963" y="2775808"/>
            <a:ext cx="907180" cy="56444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solidFill>
                  <a:schemeClr val="tx1"/>
                </a:solidFill>
                <a:latin typeface="Segoe UI" panose="020B0502040204020203" pitchFamily="34" charset="0"/>
                <a:cs typeface="Segoe UI" panose="020B0502040204020203" pitchFamily="34" charset="0"/>
              </a:rPr>
              <a:t>Dashboard</a:t>
            </a:r>
          </a:p>
        </p:txBody>
      </p:sp>
      <p:sp>
        <p:nvSpPr>
          <p:cNvPr id="47" name="Rectangle 46"/>
          <p:cNvSpPr/>
          <p:nvPr/>
        </p:nvSpPr>
        <p:spPr>
          <a:xfrm>
            <a:off x="10704963" y="3475347"/>
            <a:ext cx="907180" cy="564442"/>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solidFill>
                  <a:schemeClr val="tx1"/>
                </a:solidFill>
                <a:latin typeface="Segoe UI" panose="020B0502040204020203" pitchFamily="34" charset="0"/>
                <a:cs typeface="Segoe UI" panose="020B0502040204020203" pitchFamily="34" charset="0"/>
              </a:rPr>
              <a:t>Device Manager</a:t>
            </a:r>
          </a:p>
        </p:txBody>
      </p:sp>
      <p:cxnSp>
        <p:nvCxnSpPr>
          <p:cNvPr id="49" name="Elbow Connector 48"/>
          <p:cNvCxnSpPr>
            <a:stCxn id="12" idx="3"/>
            <a:endCxn id="46" idx="1"/>
          </p:cNvCxnSpPr>
          <p:nvPr/>
        </p:nvCxnSpPr>
        <p:spPr>
          <a:xfrm>
            <a:off x="9554486" y="1257816"/>
            <a:ext cx="1150477" cy="180021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1" idx="3"/>
            <a:endCxn id="46" idx="1"/>
          </p:cNvCxnSpPr>
          <p:nvPr/>
        </p:nvCxnSpPr>
        <p:spPr>
          <a:xfrm>
            <a:off x="9556433" y="2104016"/>
            <a:ext cx="1148530" cy="95401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7113655" y="5044696"/>
            <a:ext cx="932603" cy="6885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Event Hub</a:t>
            </a:r>
          </a:p>
        </p:txBody>
      </p:sp>
      <p:cxnSp>
        <p:nvCxnSpPr>
          <p:cNvPr id="61" name="Elbow Connector 60"/>
          <p:cNvCxnSpPr>
            <a:stCxn id="8" idx="3"/>
            <a:endCxn id="60" idx="1"/>
          </p:cNvCxnSpPr>
          <p:nvPr/>
        </p:nvCxnSpPr>
        <p:spPr>
          <a:xfrm>
            <a:off x="5770092" y="3824678"/>
            <a:ext cx="1343563" cy="156429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8629192" y="3252722"/>
            <a:ext cx="932603" cy="68855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Alarms</a:t>
            </a:r>
          </a:p>
        </p:txBody>
      </p:sp>
      <p:cxnSp>
        <p:nvCxnSpPr>
          <p:cNvPr id="88" name="Elbow Connector 87"/>
          <p:cNvCxnSpPr>
            <a:stCxn id="5" idx="3"/>
            <a:endCxn id="6" idx="1"/>
          </p:cNvCxnSpPr>
          <p:nvPr/>
        </p:nvCxnSpPr>
        <p:spPr>
          <a:xfrm flipV="1">
            <a:off x="3357315" y="3062603"/>
            <a:ext cx="872238" cy="24062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Elbow Connector 97"/>
          <p:cNvCxnSpPr>
            <a:stCxn id="10" idx="3"/>
            <a:endCxn id="72" idx="1"/>
          </p:cNvCxnSpPr>
          <p:nvPr/>
        </p:nvCxnSpPr>
        <p:spPr>
          <a:xfrm flipV="1">
            <a:off x="8046258" y="3597001"/>
            <a:ext cx="582934" cy="106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p:cNvCxnSpPr>
            <a:stCxn id="72" idx="3"/>
          </p:cNvCxnSpPr>
          <p:nvPr/>
        </p:nvCxnSpPr>
        <p:spPr>
          <a:xfrm flipV="1">
            <a:off x="9561795" y="3058028"/>
            <a:ext cx="1143168" cy="53897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Elbow Connector 102"/>
          <p:cNvCxnSpPr>
            <a:stCxn id="13" idx="2"/>
            <a:endCxn id="41" idx="0"/>
          </p:cNvCxnSpPr>
          <p:nvPr/>
        </p:nvCxnSpPr>
        <p:spPr>
          <a:xfrm rot="16200000" flipH="1">
            <a:off x="10567505" y="4838173"/>
            <a:ext cx="1182979" cy="88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stCxn id="60" idx="3"/>
            <a:endCxn id="15" idx="1"/>
          </p:cNvCxnSpPr>
          <p:nvPr/>
        </p:nvCxnSpPr>
        <p:spPr>
          <a:xfrm flipV="1">
            <a:off x="8046258" y="5388012"/>
            <a:ext cx="894551" cy="963"/>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678852" y="295577"/>
            <a:ext cx="932603" cy="688558"/>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2" dirty="0">
                <a:latin typeface="Segoe UI" panose="020B0502040204020203" pitchFamily="34" charset="0"/>
                <a:cs typeface="Segoe UI" panose="020B0502040204020203" pitchFamily="34" charset="0"/>
              </a:rPr>
              <a:t>Rules Thresholds</a:t>
            </a:r>
          </a:p>
        </p:txBody>
      </p:sp>
      <p:cxnSp>
        <p:nvCxnSpPr>
          <p:cNvPr id="110" name="Elbow Connector 109"/>
          <p:cNvCxnSpPr>
            <a:stCxn id="47" idx="3"/>
            <a:endCxn id="108" idx="3"/>
          </p:cNvCxnSpPr>
          <p:nvPr/>
        </p:nvCxnSpPr>
        <p:spPr>
          <a:xfrm flipH="1" flipV="1">
            <a:off x="5611455" y="639856"/>
            <a:ext cx="6000688" cy="3117712"/>
          </a:xfrm>
          <a:prstGeom prst="bentConnector3">
            <a:avLst>
              <a:gd name="adj1" fmla="val -531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108" idx="1"/>
            <a:endCxn id="9" idx="1"/>
          </p:cNvCxnSpPr>
          <p:nvPr/>
        </p:nvCxnSpPr>
        <p:spPr>
          <a:xfrm rot="10800000" flipV="1">
            <a:off x="4400240" y="639855"/>
            <a:ext cx="278612" cy="2551023"/>
          </a:xfrm>
          <a:prstGeom prst="bentConnector3">
            <a:avLst>
              <a:gd name="adj1" fmla="val 26525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Elbow Connector 116"/>
          <p:cNvCxnSpPr>
            <a:stCxn id="13" idx="2"/>
          </p:cNvCxnSpPr>
          <p:nvPr/>
        </p:nvCxnSpPr>
        <p:spPr>
          <a:xfrm rot="5400000">
            <a:off x="7153028" y="451412"/>
            <a:ext cx="209815" cy="780123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endCxn id="4" idx="2"/>
          </p:cNvCxnSpPr>
          <p:nvPr/>
        </p:nvCxnSpPr>
        <p:spPr>
          <a:xfrm rot="10800000">
            <a:off x="869638" y="3761467"/>
            <a:ext cx="1555074" cy="48265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1201551" y="4297307"/>
            <a:ext cx="872355" cy="257122"/>
          </a:xfrm>
          <a:prstGeom prst="rect">
            <a:avLst/>
          </a:prstGeom>
          <a:noFill/>
        </p:spPr>
        <p:txBody>
          <a:bodyPr wrap="none" rtlCol="0">
            <a:spAutoFit/>
          </a:bodyPr>
          <a:lstStyle/>
          <a:p>
            <a:r>
              <a:rPr lang="en-US" sz="1071" dirty="0">
                <a:latin typeface="Segoe UI" panose="020B0502040204020203" pitchFamily="34" charset="0"/>
                <a:cs typeface="Segoe UI" panose="020B0502040204020203" pitchFamily="34" charset="0"/>
              </a:rPr>
              <a:t>Commands</a:t>
            </a:r>
          </a:p>
        </p:txBody>
      </p:sp>
      <p:sp>
        <p:nvSpPr>
          <p:cNvPr id="59" name="TextBox 58"/>
          <p:cNvSpPr txBox="1"/>
          <p:nvPr/>
        </p:nvSpPr>
        <p:spPr>
          <a:xfrm>
            <a:off x="274581" y="5055891"/>
            <a:ext cx="2352247" cy="1855893"/>
          </a:xfrm>
          <a:prstGeom prst="rect">
            <a:avLst/>
          </a:prstGeom>
          <a:noFill/>
        </p:spPr>
        <p:txBody>
          <a:bodyPr wrap="none" lIns="182880" tIns="146304" rIns="182880" bIns="146304" rtlCol="0">
            <a:spAutoFit/>
          </a:bodyPr>
          <a:lstStyle/>
          <a:p>
            <a:pPr marL="457200" indent="-457200">
              <a:lnSpc>
                <a:spcPct val="90000"/>
              </a:lnSpc>
              <a:spcAft>
                <a:spcPts val="600"/>
              </a:spcAft>
              <a:buAutoNum type="arabicPeriod"/>
            </a:pPr>
            <a:r>
              <a:rPr lang="en-US" sz="2400" dirty="0">
                <a:gradFill>
                  <a:gsLst>
                    <a:gs pos="2917">
                      <a:schemeClr val="tx1"/>
                    </a:gs>
                    <a:gs pos="30000">
                      <a:schemeClr val="tx1"/>
                    </a:gs>
                  </a:gsLst>
                  <a:lin ang="5400000" scaled="0"/>
                </a:gradFill>
              </a:rPr>
              <a:t>Telemetry</a:t>
            </a:r>
          </a:p>
          <a:p>
            <a:pPr marL="457200" indent="-457200">
              <a:lnSpc>
                <a:spcPct val="90000"/>
              </a:lnSpc>
              <a:spcAft>
                <a:spcPts val="600"/>
              </a:spcAft>
              <a:buAutoNum type="arabicPeriod"/>
            </a:pPr>
            <a:r>
              <a:rPr lang="en-US" sz="2400" dirty="0">
                <a:gradFill>
                  <a:gsLst>
                    <a:gs pos="2917">
                      <a:schemeClr val="tx1"/>
                    </a:gs>
                    <a:gs pos="30000">
                      <a:schemeClr val="tx1"/>
                    </a:gs>
                  </a:gsLst>
                  <a:lin ang="5400000" scaled="0"/>
                </a:gradFill>
              </a:rPr>
              <a:t>Rules</a:t>
            </a:r>
          </a:p>
          <a:p>
            <a:pPr marL="457200" indent="-457200">
              <a:lnSpc>
                <a:spcPct val="90000"/>
              </a:lnSpc>
              <a:spcAft>
                <a:spcPts val="600"/>
              </a:spcAft>
              <a:buAutoNum type="arabicPeriod"/>
            </a:pPr>
            <a:r>
              <a:rPr lang="en-US" sz="2400" dirty="0">
                <a:gradFill>
                  <a:gsLst>
                    <a:gs pos="2917">
                      <a:schemeClr val="tx1"/>
                    </a:gs>
                    <a:gs pos="30000">
                      <a:schemeClr val="tx1"/>
                    </a:gs>
                  </a:gsLst>
                  <a:lin ang="5400000" scaled="0"/>
                </a:gradFill>
              </a:rPr>
              <a:t>Device Info</a:t>
            </a:r>
          </a:p>
          <a:p>
            <a:pPr marL="457200" indent="-457200">
              <a:lnSpc>
                <a:spcPct val="90000"/>
              </a:lnSpc>
              <a:spcAft>
                <a:spcPts val="600"/>
              </a:spcAft>
              <a:buAutoNum type="arabicPeriod"/>
            </a:pPr>
            <a:r>
              <a:rPr lang="en-US" sz="2400" dirty="0">
                <a:gradFill>
                  <a:gsLst>
                    <a:gs pos="2917">
                      <a:schemeClr val="tx1"/>
                    </a:gs>
                    <a:gs pos="30000">
                      <a:schemeClr val="tx1"/>
                    </a:gs>
                  </a:gsLst>
                  <a:lin ang="5400000" scaled="0"/>
                </a:gradFill>
              </a:rPr>
              <a:t>C&amp;C</a:t>
            </a:r>
          </a:p>
        </p:txBody>
      </p:sp>
      <p:sp>
        <p:nvSpPr>
          <p:cNvPr id="66" name="Rectangle 65"/>
          <p:cNvSpPr/>
          <p:nvPr/>
        </p:nvSpPr>
        <p:spPr bwMode="auto">
          <a:xfrm>
            <a:off x="1402534" y="3320018"/>
            <a:ext cx="940957"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4557510" y="2364905"/>
            <a:ext cx="1065133"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a:off x="8679501" y="1009164"/>
            <a:ext cx="825105" cy="510090"/>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a:off x="8678202" y="1842851"/>
            <a:ext cx="825105" cy="510090"/>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a:off x="10754843" y="2844995"/>
            <a:ext cx="797506" cy="428965"/>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p:cNvSpPr/>
          <p:nvPr/>
        </p:nvSpPr>
        <p:spPr bwMode="auto">
          <a:xfrm>
            <a:off x="4557510" y="3006171"/>
            <a:ext cx="1065133"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a:off x="4744287" y="367952"/>
            <a:ext cx="797115" cy="535397"/>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8692196" y="3327514"/>
            <a:ext cx="797115" cy="535397"/>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1405077" y="2894270"/>
            <a:ext cx="940957"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bwMode="auto">
          <a:xfrm>
            <a:off x="4557509" y="3638396"/>
            <a:ext cx="1065133"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8991512" y="5157880"/>
            <a:ext cx="786256" cy="461499"/>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10754844" y="3534039"/>
            <a:ext cx="797506" cy="430864"/>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1157270" y="4215677"/>
            <a:ext cx="940957" cy="372563"/>
          </a:xfrm>
          <a:prstGeom prst="rect">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0766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8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9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9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9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9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6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9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xEl>
                                              <p:pRg st="3" end="3"/>
                                            </p:txEl>
                                          </p:spTgt>
                                        </p:tgtEl>
                                        <p:attrNameLst>
                                          <p:attrName>style.visibility</p:attrName>
                                        </p:attrNameLst>
                                      </p:cBhvr>
                                      <p:to>
                                        <p:strVal val="visible"/>
                                      </p:to>
                                    </p:set>
                                  </p:childTnLst>
                                </p:cTn>
                              </p:par>
                              <p:par>
                                <p:cTn id="61" presetID="1" presetClass="entr" presetSubtype="0" fill="hold" grpId="2"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10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99"/>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97"/>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87" grpId="0" animBg="1"/>
      <p:bldP spid="87" grpId="1" animBg="1"/>
      <p:bldP spid="89" grpId="0" animBg="1"/>
      <p:bldP spid="89" grpId="1" animBg="1"/>
      <p:bldP spid="90" grpId="0" animBg="1"/>
      <p:bldP spid="90" grpId="1" animBg="1"/>
      <p:bldP spid="91" grpId="0" animBg="1"/>
      <p:bldP spid="91" grpId="1" animBg="1"/>
      <p:bldP spid="91" grpId="2"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9" grpId="0" animBg="1"/>
      <p:bldP spid="99" grpId="1" animBg="1"/>
      <p:bldP spid="101" grpId="0" animBg="1"/>
      <p:bldP spid="101" grpId="1" animBg="1"/>
      <p:bldP spid="5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grpSp>
        <p:nvGrpSpPr>
          <p:cNvPr id="101" name="Group 100"/>
          <p:cNvGrpSpPr/>
          <p:nvPr/>
        </p:nvGrpSpPr>
        <p:grpSpPr>
          <a:xfrm>
            <a:off x="407659" y="1487507"/>
            <a:ext cx="6691521" cy="4173413"/>
            <a:chOff x="3002752" y="2016994"/>
            <a:chExt cx="6691521" cy="4173413"/>
          </a:xfrm>
        </p:grpSpPr>
        <p:sp>
          <p:nvSpPr>
            <p:cNvPr id="3" name="Azuee Iot Suite"/>
            <p:cNvSpPr>
              <a:spLocks noChangeArrowheads="1"/>
            </p:cNvSpPr>
            <p:nvPr/>
          </p:nvSpPr>
          <p:spPr bwMode="auto">
            <a:xfrm>
              <a:off x="3002752" y="2016994"/>
              <a:ext cx="6691521" cy="4173413"/>
            </a:xfrm>
            <a:prstGeom prst="rect">
              <a:avLst/>
            </a:prstGeom>
            <a:solidFill>
              <a:srgbClr val="021939"/>
            </a:solidFill>
            <a:ln>
              <a:noFill/>
            </a:ln>
          </p:spPr>
          <p:txBody>
            <a:bodyPr vert="horz" wrap="square" lIns="93260" tIns="46630" rIns="93260" bIns="46630" numCol="1" anchor="t" anchorCtr="0" compatLnSpc="1">
              <a:prstTxWarp prst="textNoShape">
                <a:avLst/>
              </a:prstTxWarp>
            </a:bodyPr>
            <a:lstStyle/>
            <a:p>
              <a:pPr defTabSz="932597">
                <a:defRPr/>
              </a:pPr>
              <a:r>
                <a:rPr lang="en-US" altLang="en-US" sz="1836" dirty="0">
                  <a:latin typeface="Segoe UI Light" panose="020B0502040204020203" pitchFamily="34" charset="0"/>
                </a:rPr>
                <a:t>Azure </a:t>
              </a:r>
              <a:r>
                <a:rPr lang="en-US" altLang="en-US" sz="1836" dirty="0" err="1">
                  <a:latin typeface="Segoe UI Light" panose="020B0502040204020203" pitchFamily="34" charset="0"/>
                </a:rPr>
                <a:t>IoT</a:t>
              </a:r>
              <a:r>
                <a:rPr lang="en-US" altLang="en-US" sz="1836" dirty="0">
                  <a:latin typeface="Segoe UI Light" panose="020B0502040204020203" pitchFamily="34" charset="0"/>
                </a:rPr>
                <a:t> Suite Remote Monitoring</a:t>
              </a:r>
              <a:endParaRPr lang="en-US" altLang="en-US" sz="1428" dirty="0">
                <a:latin typeface="Arial" panose="020B0604020202020204" pitchFamily="34" charset="0"/>
              </a:endParaRPr>
            </a:p>
            <a:p>
              <a:pPr defTabSz="932597">
                <a:defRPr/>
              </a:pPr>
              <a:endParaRPr lang="en-US" sz="1836" dirty="0">
                <a:latin typeface="Segoe UI"/>
              </a:endParaRPr>
            </a:p>
          </p:txBody>
        </p:sp>
        <p:sp>
          <p:nvSpPr>
            <p:cNvPr id="4" name="Freeform 3"/>
            <p:cNvSpPr>
              <a:spLocks noChangeAspect="1"/>
            </p:cNvSpPr>
            <p:nvPr/>
          </p:nvSpPr>
          <p:spPr bwMode="auto">
            <a:xfrm rot="5280000">
              <a:off x="3296673" y="405217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5" name="Group 4"/>
            <p:cNvGrpSpPr/>
            <p:nvPr/>
          </p:nvGrpSpPr>
          <p:grpSpPr>
            <a:xfrm>
              <a:off x="5473751" y="4104136"/>
              <a:ext cx="493826" cy="508398"/>
              <a:chOff x="2296894" y="-3310276"/>
              <a:chExt cx="484187" cy="498475"/>
            </a:xfrm>
            <a:solidFill>
              <a:schemeClr val="tx1"/>
            </a:solidFill>
          </p:grpSpPr>
          <p:sp>
            <p:nvSpPr>
              <p:cNvPr id="6"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2"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3"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4" name="Rectangle 180"/>
            <p:cNvSpPr>
              <a:spLocks noChangeArrowheads="1"/>
            </p:cNvSpPr>
            <p:nvPr/>
          </p:nvSpPr>
          <p:spPr bwMode="auto">
            <a:xfrm>
              <a:off x="5396034" y="4617390"/>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Event Hub</a:t>
              </a:r>
              <a:endParaRPr lang="en-US" altLang="en-US" sz="1836" dirty="0"/>
            </a:p>
          </p:txBody>
        </p:sp>
        <p:sp>
          <p:nvSpPr>
            <p:cNvPr id="15" name="Line 181"/>
            <p:cNvSpPr>
              <a:spLocks noChangeShapeType="1"/>
            </p:cNvSpPr>
            <p:nvPr/>
          </p:nvSpPr>
          <p:spPr bwMode="auto">
            <a:xfrm>
              <a:off x="3765597"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6" name="Freeform 182"/>
            <p:cNvSpPr>
              <a:spLocks/>
            </p:cNvSpPr>
            <p:nvPr/>
          </p:nvSpPr>
          <p:spPr bwMode="auto">
            <a:xfrm>
              <a:off x="4121800"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 name="Line 183"/>
            <p:cNvSpPr>
              <a:spLocks noChangeShapeType="1"/>
            </p:cNvSpPr>
            <p:nvPr/>
          </p:nvSpPr>
          <p:spPr bwMode="auto">
            <a:xfrm>
              <a:off x="5975673" y="4358334"/>
              <a:ext cx="46954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 name="Freeform 184"/>
            <p:cNvSpPr>
              <a:spLocks/>
            </p:cNvSpPr>
            <p:nvPr/>
          </p:nvSpPr>
          <p:spPr bwMode="auto">
            <a:xfrm>
              <a:off x="6414450" y="4293570"/>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9" name="Group 18"/>
            <p:cNvGrpSpPr/>
            <p:nvPr/>
          </p:nvGrpSpPr>
          <p:grpSpPr>
            <a:xfrm>
              <a:off x="5494800" y="3247630"/>
              <a:ext cx="467920" cy="406395"/>
              <a:chOff x="2317532" y="-4150064"/>
              <a:chExt cx="458787" cy="398463"/>
            </a:xfrm>
            <a:solidFill>
              <a:schemeClr val="tx1"/>
            </a:solidFill>
          </p:grpSpPr>
          <p:sp>
            <p:nvSpPr>
              <p:cNvPr id="20"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1"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2"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3"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24" name="Rectangle 189"/>
            <p:cNvSpPr>
              <a:spLocks noChangeArrowheads="1"/>
            </p:cNvSpPr>
            <p:nvPr/>
          </p:nvSpPr>
          <p:spPr bwMode="auto">
            <a:xfrm>
              <a:off x="5289173" y="3670216"/>
              <a:ext cx="90247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Storage blobs</a:t>
              </a:r>
              <a:endParaRPr lang="en-US" altLang="en-US" sz="1836"/>
            </a:p>
          </p:txBody>
        </p:sp>
        <p:sp>
          <p:nvSpPr>
            <p:cNvPr id="25" name="Freeform 190"/>
            <p:cNvSpPr>
              <a:spLocks noEditPoints="1"/>
            </p:cNvSpPr>
            <p:nvPr/>
          </p:nvSpPr>
          <p:spPr bwMode="auto">
            <a:xfrm>
              <a:off x="7661159" y="3242773"/>
              <a:ext cx="317344"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6" name="Rectangle 191"/>
            <p:cNvSpPr>
              <a:spLocks noChangeArrowheads="1"/>
            </p:cNvSpPr>
            <p:nvPr/>
          </p:nvSpPr>
          <p:spPr bwMode="auto">
            <a:xfrm>
              <a:off x="7418294" y="3650786"/>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DocumentDB</a:t>
              </a:r>
              <a:endParaRPr lang="en-US" altLang="en-US" sz="1836"/>
            </a:p>
          </p:txBody>
        </p:sp>
        <p:sp>
          <p:nvSpPr>
            <p:cNvPr id="27" name="Freeform 192"/>
            <p:cNvSpPr>
              <a:spLocks/>
            </p:cNvSpPr>
            <p:nvPr/>
          </p:nvSpPr>
          <p:spPr bwMode="auto">
            <a:xfrm>
              <a:off x="7016756" y="3950320"/>
              <a:ext cx="803075" cy="38372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8" name="Freeform 193"/>
            <p:cNvSpPr>
              <a:spLocks/>
            </p:cNvSpPr>
            <p:nvPr/>
          </p:nvSpPr>
          <p:spPr bwMode="auto">
            <a:xfrm>
              <a:off x="7755067" y="3851556"/>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9" name="Freeform 194"/>
            <p:cNvSpPr>
              <a:spLocks/>
            </p:cNvSpPr>
            <p:nvPr/>
          </p:nvSpPr>
          <p:spPr bwMode="auto">
            <a:xfrm>
              <a:off x="4588101"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 name="Freeform 195"/>
            <p:cNvSpPr>
              <a:spLocks/>
            </p:cNvSpPr>
            <p:nvPr/>
          </p:nvSpPr>
          <p:spPr bwMode="auto">
            <a:xfrm>
              <a:off x="5344223" y="3385254"/>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1" name="Group 30"/>
            <p:cNvGrpSpPr/>
            <p:nvPr/>
          </p:nvGrpSpPr>
          <p:grpSpPr>
            <a:xfrm>
              <a:off x="6511596" y="2463984"/>
              <a:ext cx="518113" cy="459825"/>
              <a:chOff x="3314482" y="-4918414"/>
              <a:chExt cx="508000" cy="450850"/>
            </a:xfrm>
            <a:solidFill>
              <a:schemeClr val="tx1"/>
            </a:solidFill>
          </p:grpSpPr>
          <p:sp>
            <p:nvSpPr>
              <p:cNvPr id="32"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3" name="Group 32"/>
              <p:cNvGrpSpPr/>
              <p:nvPr/>
            </p:nvGrpSpPr>
            <p:grpSpPr>
              <a:xfrm>
                <a:off x="3395444" y="-4880314"/>
                <a:ext cx="363537" cy="342900"/>
                <a:chOff x="3395444" y="-4880314"/>
                <a:chExt cx="363537" cy="342900"/>
              </a:xfrm>
              <a:grpFill/>
            </p:grpSpPr>
            <p:sp>
              <p:nvSpPr>
                <p:cNvPr id="34"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6"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8"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9"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0"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1"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2"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3"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4"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5"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6"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47" name="Rectangle 212"/>
            <p:cNvSpPr>
              <a:spLocks noChangeArrowheads="1"/>
            </p:cNvSpPr>
            <p:nvPr/>
          </p:nvSpPr>
          <p:spPr bwMode="auto">
            <a:xfrm>
              <a:off x="6293756" y="2918095"/>
              <a:ext cx="112155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Web/Mobile App</a:t>
              </a:r>
              <a:endParaRPr lang="en-US" altLang="en-US" sz="1836" dirty="0"/>
            </a:p>
          </p:txBody>
        </p:sp>
        <p:sp>
          <p:nvSpPr>
            <p:cNvPr id="48" name="Freeform 213"/>
            <p:cNvSpPr>
              <a:spLocks/>
            </p:cNvSpPr>
            <p:nvPr/>
          </p:nvSpPr>
          <p:spPr bwMode="auto">
            <a:xfrm>
              <a:off x="7113902" y="2693897"/>
              <a:ext cx="705929"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9" name="Freeform 214"/>
            <p:cNvSpPr>
              <a:spLocks/>
            </p:cNvSpPr>
            <p:nvPr/>
          </p:nvSpPr>
          <p:spPr bwMode="auto">
            <a:xfrm>
              <a:off x="7016756" y="2629132"/>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0" name="Freeform 215"/>
            <p:cNvSpPr>
              <a:spLocks/>
            </p:cNvSpPr>
            <p:nvPr/>
          </p:nvSpPr>
          <p:spPr bwMode="auto">
            <a:xfrm>
              <a:off x="7755067" y="3113245"/>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1" name="Freeform 216"/>
            <p:cNvSpPr>
              <a:spLocks/>
            </p:cNvSpPr>
            <p:nvPr/>
          </p:nvSpPr>
          <p:spPr bwMode="auto">
            <a:xfrm>
              <a:off x="5729569" y="2693896"/>
              <a:ext cx="786884" cy="539162"/>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2" name="Line 217"/>
            <p:cNvSpPr>
              <a:spLocks noChangeShapeType="1"/>
            </p:cNvSpPr>
            <p:nvPr/>
          </p:nvSpPr>
          <p:spPr bwMode="auto">
            <a:xfrm flipV="1">
              <a:off x="6770653" y="3302680"/>
              <a:ext cx="0" cy="79498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3" name="Freeform 218"/>
            <p:cNvSpPr>
              <a:spLocks/>
            </p:cNvSpPr>
            <p:nvPr/>
          </p:nvSpPr>
          <p:spPr bwMode="auto">
            <a:xfrm>
              <a:off x="6705889" y="3203914"/>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4" name="Freeform 234"/>
            <p:cNvSpPr>
              <a:spLocks/>
            </p:cNvSpPr>
            <p:nvPr/>
          </p:nvSpPr>
          <p:spPr bwMode="auto">
            <a:xfrm>
              <a:off x="3487112" y="2693897"/>
              <a:ext cx="3029341"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5" name="Freeform 235"/>
            <p:cNvSpPr>
              <a:spLocks/>
            </p:cNvSpPr>
            <p:nvPr/>
          </p:nvSpPr>
          <p:spPr bwMode="auto">
            <a:xfrm>
              <a:off x="3422348" y="3974607"/>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56" name="Group 55"/>
            <p:cNvGrpSpPr/>
            <p:nvPr/>
          </p:nvGrpSpPr>
          <p:grpSpPr>
            <a:xfrm>
              <a:off x="4261043" y="4104136"/>
              <a:ext cx="654117" cy="508398"/>
              <a:chOff x="1107857" y="-3310276"/>
              <a:chExt cx="641349" cy="498475"/>
            </a:xfrm>
            <a:solidFill>
              <a:schemeClr val="tx1"/>
            </a:solidFill>
          </p:grpSpPr>
          <p:sp>
            <p:nvSpPr>
              <p:cNvPr id="57"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8"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9"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0"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61" name="Rectangle 240"/>
            <p:cNvSpPr>
              <a:spLocks noChangeArrowheads="1"/>
            </p:cNvSpPr>
            <p:nvPr/>
          </p:nvSpPr>
          <p:spPr bwMode="auto">
            <a:xfrm>
              <a:off x="4063513" y="4619010"/>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Stream Analytics</a:t>
              </a:r>
              <a:endParaRPr lang="en-US" altLang="en-US" sz="1836"/>
            </a:p>
          </p:txBody>
        </p:sp>
        <p:sp>
          <p:nvSpPr>
            <p:cNvPr id="62" name="Line 241"/>
            <p:cNvSpPr>
              <a:spLocks noChangeShapeType="1"/>
            </p:cNvSpPr>
            <p:nvPr/>
          </p:nvSpPr>
          <p:spPr bwMode="auto">
            <a:xfrm>
              <a:off x="4932971"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3" name="Freeform 242"/>
            <p:cNvSpPr>
              <a:spLocks/>
            </p:cNvSpPr>
            <p:nvPr/>
          </p:nvSpPr>
          <p:spPr bwMode="auto">
            <a:xfrm>
              <a:off x="5336128"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64" name="Group 63"/>
            <p:cNvGrpSpPr/>
            <p:nvPr/>
          </p:nvGrpSpPr>
          <p:grpSpPr>
            <a:xfrm>
              <a:off x="8982347" y="4115469"/>
              <a:ext cx="433920" cy="435539"/>
              <a:chOff x="5737007" y="-3299164"/>
              <a:chExt cx="425450" cy="427038"/>
            </a:xfrm>
            <a:solidFill>
              <a:schemeClr val="tx1"/>
            </a:solidFill>
          </p:grpSpPr>
          <p:sp>
            <p:nvSpPr>
              <p:cNvPr id="65"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6"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67" name="Rectangle 250"/>
            <p:cNvSpPr>
              <a:spLocks noChangeArrowheads="1"/>
            </p:cNvSpPr>
            <p:nvPr/>
          </p:nvSpPr>
          <p:spPr bwMode="auto">
            <a:xfrm>
              <a:off x="8817199" y="4565579"/>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Logic Apps</a:t>
              </a:r>
              <a:endParaRPr lang="en-US" altLang="en-US" sz="1836"/>
            </a:p>
          </p:txBody>
        </p:sp>
        <p:sp>
          <p:nvSpPr>
            <p:cNvPr id="68" name="Line 251"/>
            <p:cNvSpPr>
              <a:spLocks noChangeShapeType="1"/>
            </p:cNvSpPr>
            <p:nvPr/>
          </p:nvSpPr>
          <p:spPr bwMode="auto">
            <a:xfrm>
              <a:off x="7016756" y="4334048"/>
              <a:ext cx="1857111"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9" name="Freeform 252"/>
            <p:cNvSpPr>
              <a:spLocks/>
            </p:cNvSpPr>
            <p:nvPr/>
          </p:nvSpPr>
          <p:spPr bwMode="auto">
            <a:xfrm>
              <a:off x="8841485" y="4269284"/>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70" name="Group 69"/>
            <p:cNvGrpSpPr/>
            <p:nvPr/>
          </p:nvGrpSpPr>
          <p:grpSpPr>
            <a:xfrm>
              <a:off x="7573728" y="5078836"/>
              <a:ext cx="488969" cy="495446"/>
              <a:chOff x="7646253" y="4979703"/>
              <a:chExt cx="479425" cy="485775"/>
            </a:xfrm>
            <a:solidFill>
              <a:schemeClr val="tx1"/>
            </a:solidFill>
          </p:grpSpPr>
          <p:sp>
            <p:nvSpPr>
              <p:cNvPr id="71"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2"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3"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74" name="Rectangle 256"/>
            <p:cNvSpPr>
              <a:spLocks noChangeArrowheads="1"/>
            </p:cNvSpPr>
            <p:nvPr/>
          </p:nvSpPr>
          <p:spPr bwMode="auto">
            <a:xfrm>
              <a:off x="7640110" y="5634187"/>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Azure </a:t>
              </a:r>
              <a:endParaRPr lang="en-US" altLang="en-US" sz="1836"/>
            </a:p>
          </p:txBody>
        </p:sp>
        <p:sp>
          <p:nvSpPr>
            <p:cNvPr id="75" name="Rectangle 257"/>
            <p:cNvSpPr>
              <a:spLocks noChangeArrowheads="1"/>
            </p:cNvSpPr>
            <p:nvPr/>
          </p:nvSpPr>
          <p:spPr bwMode="auto">
            <a:xfrm>
              <a:off x="7316290" y="5810670"/>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Active Directory</a:t>
              </a:r>
              <a:endParaRPr lang="en-US" altLang="en-US" sz="1836"/>
            </a:p>
          </p:txBody>
        </p:sp>
        <p:sp>
          <p:nvSpPr>
            <p:cNvPr id="76" name="Rectangle 260"/>
            <p:cNvSpPr>
              <a:spLocks noChangeArrowheads="1"/>
            </p:cNvSpPr>
            <p:nvPr/>
          </p:nvSpPr>
          <p:spPr bwMode="auto">
            <a:xfrm>
              <a:off x="3257199"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err="1">
                  <a:latin typeface="Segoe UI" panose="020B0502040204020203" pitchFamily="34" charset="0"/>
                </a:rPr>
                <a:t>IoT</a:t>
              </a:r>
              <a:r>
                <a:rPr lang="en-US" altLang="en-US" sz="1122" dirty="0">
                  <a:latin typeface="Segoe UI" panose="020B0502040204020203" pitchFamily="34" charset="0"/>
                </a:rPr>
                <a:t> Hub</a:t>
              </a:r>
              <a:endParaRPr lang="en-US" altLang="en-US" sz="1836" dirty="0"/>
            </a:p>
          </p:txBody>
        </p:sp>
        <p:grpSp>
          <p:nvGrpSpPr>
            <p:cNvPr id="77" name="Group 76"/>
            <p:cNvGrpSpPr/>
            <p:nvPr/>
          </p:nvGrpSpPr>
          <p:grpSpPr>
            <a:xfrm>
              <a:off x="6511596" y="4104136"/>
              <a:ext cx="518113" cy="458207"/>
              <a:chOff x="3314482" y="-3310276"/>
              <a:chExt cx="508000" cy="449263"/>
            </a:xfrm>
            <a:solidFill>
              <a:schemeClr val="tx1"/>
            </a:solidFill>
          </p:grpSpPr>
          <p:sp>
            <p:nvSpPr>
              <p:cNvPr id="78"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9"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0"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1"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2"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3"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4"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5"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6"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7"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8"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9"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0"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1"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92" name="Rectangle 275"/>
            <p:cNvSpPr>
              <a:spLocks noChangeArrowheads="1"/>
            </p:cNvSpPr>
            <p:nvPr/>
          </p:nvSpPr>
          <p:spPr bwMode="auto">
            <a:xfrm>
              <a:off x="6466262" y="4575294"/>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 Jobs</a:t>
              </a:r>
              <a:endParaRPr lang="en-US" altLang="en-US" sz="1836" dirty="0"/>
            </a:p>
          </p:txBody>
        </p:sp>
        <p:sp>
          <p:nvSpPr>
            <p:cNvPr id="93" name="Rectangle 287"/>
            <p:cNvSpPr>
              <a:spLocks noChangeArrowheads="1"/>
            </p:cNvSpPr>
            <p:nvPr/>
          </p:nvSpPr>
          <p:spPr bwMode="auto">
            <a:xfrm>
              <a:off x="8633646" y="3011118"/>
              <a:ext cx="56568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94" name="Rectangle 93"/>
            <p:cNvSpPr/>
            <p:nvPr>
              <p:custDataLst>
                <p:tags r:id="rId1"/>
              </p:custDataLst>
            </p:nvPr>
          </p:nvSpPr>
          <p:spPr bwMode="auto">
            <a:xfrm>
              <a:off x="8638684" y="2425056"/>
              <a:ext cx="544157" cy="544157"/>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95" name="Group 94"/>
            <p:cNvGrpSpPr/>
            <p:nvPr/>
          </p:nvGrpSpPr>
          <p:grpSpPr>
            <a:xfrm>
              <a:off x="8773506" y="2565162"/>
              <a:ext cx="274515" cy="285888"/>
              <a:chOff x="11472827" y="4545788"/>
              <a:chExt cx="280728" cy="284825"/>
            </a:xfrm>
          </p:grpSpPr>
          <p:sp>
            <p:nvSpPr>
              <p:cNvPr id="96" name="Rounded Rectangle 95"/>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7" name="Rounded Rectangle 96"/>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8" name="Rounded Rectangle 97"/>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99" name="Rounded Rectangle 98"/>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100" name="Freeform 99"/>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grpSp>
      <p:sp>
        <p:nvSpPr>
          <p:cNvPr id="102" name="TextBox 101"/>
          <p:cNvSpPr txBox="1"/>
          <p:nvPr/>
        </p:nvSpPr>
        <p:spPr>
          <a:xfrm>
            <a:off x="7317020" y="1432953"/>
            <a:ext cx="4846864" cy="252069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Device: unique SAS to sign messages, over TLS</a:t>
            </a:r>
          </a:p>
          <a:p>
            <a:pPr>
              <a:lnSpc>
                <a:spcPct val="90000"/>
              </a:lnSpc>
              <a:spcAft>
                <a:spcPts val="600"/>
              </a:spcAft>
            </a:pPr>
            <a:r>
              <a:rPr lang="en-US" sz="2400" dirty="0">
                <a:gradFill>
                  <a:gsLst>
                    <a:gs pos="2917">
                      <a:schemeClr val="tx1"/>
                    </a:gs>
                    <a:gs pos="30000">
                      <a:schemeClr val="tx1"/>
                    </a:gs>
                  </a:gsLst>
                  <a:lin ang="5400000" scaled="0"/>
                </a:gradFill>
              </a:rPr>
              <a:t>Users: federated authentication via Azure Active Directory</a:t>
            </a:r>
          </a:p>
          <a:p>
            <a:pPr>
              <a:lnSpc>
                <a:spcPct val="90000"/>
              </a:lnSpc>
              <a:spcAft>
                <a:spcPts val="600"/>
              </a:spcAft>
            </a:pPr>
            <a:r>
              <a:rPr lang="en-US" sz="2400" dirty="0">
                <a:gradFill>
                  <a:gsLst>
                    <a:gs pos="2917">
                      <a:schemeClr val="tx1"/>
                    </a:gs>
                    <a:gs pos="30000">
                      <a:schemeClr val="tx1"/>
                    </a:gs>
                  </a:gsLst>
                  <a:lin ang="5400000" scaled="0"/>
                </a:gradFill>
              </a:rPr>
              <a:t>Services: key-based </a:t>
            </a:r>
            <a:r>
              <a:rPr lang="en-US" sz="2400" dirty="0" err="1">
                <a:gradFill>
                  <a:gsLst>
                    <a:gs pos="2917">
                      <a:schemeClr val="tx1"/>
                    </a:gs>
                    <a:gs pos="30000">
                      <a:schemeClr val="tx1"/>
                    </a:gs>
                  </a:gsLst>
                  <a:lin ang="5400000" scaled="0"/>
                </a:gradFill>
              </a:rPr>
              <a:t>auth</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Platform (ARM): AAD + RBAC</a:t>
            </a:r>
          </a:p>
        </p:txBody>
      </p:sp>
      <p:sp>
        <p:nvSpPr>
          <p:cNvPr id="103" name="Oval 102"/>
          <p:cNvSpPr/>
          <p:nvPr/>
        </p:nvSpPr>
        <p:spPr bwMode="auto">
          <a:xfrm>
            <a:off x="293847" y="3273667"/>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3555960" y="1610515"/>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4603175" y="4374579"/>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69090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0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
                                            <p:txEl>
                                              <p:pRg st="2" end="2"/>
                                            </p:txEl>
                                          </p:spTgt>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0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106" grpId="0" animBg="1"/>
      <p:bldP spid="106" grpId="1" animBg="1"/>
      <p:bldP spid="108" grpId="0" animBg="1"/>
      <p:bldP spid="108"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 – business processes</a:t>
            </a:r>
          </a:p>
        </p:txBody>
      </p:sp>
      <p:grpSp>
        <p:nvGrpSpPr>
          <p:cNvPr id="3" name="Group 2"/>
          <p:cNvGrpSpPr/>
          <p:nvPr/>
        </p:nvGrpSpPr>
        <p:grpSpPr>
          <a:xfrm>
            <a:off x="407659" y="1487507"/>
            <a:ext cx="6691521" cy="4173413"/>
            <a:chOff x="3002752" y="2016994"/>
            <a:chExt cx="6691521" cy="4173413"/>
          </a:xfrm>
        </p:grpSpPr>
        <p:sp>
          <p:nvSpPr>
            <p:cNvPr id="4" name="Azuee Iot Suite"/>
            <p:cNvSpPr>
              <a:spLocks noChangeArrowheads="1"/>
            </p:cNvSpPr>
            <p:nvPr/>
          </p:nvSpPr>
          <p:spPr bwMode="auto">
            <a:xfrm>
              <a:off x="3002752" y="2016994"/>
              <a:ext cx="6691521" cy="4173413"/>
            </a:xfrm>
            <a:prstGeom prst="rect">
              <a:avLst/>
            </a:prstGeom>
            <a:solidFill>
              <a:srgbClr val="021939"/>
            </a:solidFill>
            <a:ln>
              <a:noFill/>
            </a:ln>
          </p:spPr>
          <p:txBody>
            <a:bodyPr vert="horz" wrap="square" lIns="93260" tIns="46630" rIns="93260" bIns="46630" numCol="1" anchor="t" anchorCtr="0" compatLnSpc="1">
              <a:prstTxWarp prst="textNoShape">
                <a:avLst/>
              </a:prstTxWarp>
            </a:bodyPr>
            <a:lstStyle/>
            <a:p>
              <a:pPr defTabSz="932597">
                <a:defRPr/>
              </a:pPr>
              <a:r>
                <a:rPr lang="en-US" altLang="en-US" sz="1836" dirty="0">
                  <a:latin typeface="Segoe UI Light" panose="020B0502040204020203" pitchFamily="34" charset="0"/>
                </a:rPr>
                <a:t>Azure </a:t>
              </a:r>
              <a:r>
                <a:rPr lang="en-US" altLang="en-US" sz="1836" dirty="0" err="1">
                  <a:latin typeface="Segoe UI Light" panose="020B0502040204020203" pitchFamily="34" charset="0"/>
                </a:rPr>
                <a:t>IoT</a:t>
              </a:r>
              <a:r>
                <a:rPr lang="en-US" altLang="en-US" sz="1836" dirty="0">
                  <a:latin typeface="Segoe UI Light" panose="020B0502040204020203" pitchFamily="34" charset="0"/>
                </a:rPr>
                <a:t> Suite Remote Monitoring</a:t>
              </a:r>
              <a:endParaRPr lang="en-US" altLang="en-US" sz="1428" dirty="0">
                <a:latin typeface="Arial" panose="020B0604020202020204" pitchFamily="34" charset="0"/>
              </a:endParaRPr>
            </a:p>
            <a:p>
              <a:pPr defTabSz="932597">
                <a:defRPr/>
              </a:pPr>
              <a:endParaRPr lang="en-US" sz="1836" dirty="0">
                <a:latin typeface="Segoe UI"/>
              </a:endParaRPr>
            </a:p>
          </p:txBody>
        </p:sp>
        <p:sp>
          <p:nvSpPr>
            <p:cNvPr id="5" name="Freeform 4"/>
            <p:cNvSpPr>
              <a:spLocks noChangeAspect="1"/>
            </p:cNvSpPr>
            <p:nvPr/>
          </p:nvSpPr>
          <p:spPr bwMode="auto">
            <a:xfrm rot="5280000">
              <a:off x="3296673" y="405217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6" name="Group 5"/>
            <p:cNvGrpSpPr/>
            <p:nvPr/>
          </p:nvGrpSpPr>
          <p:grpSpPr>
            <a:xfrm>
              <a:off x="5473751" y="4104136"/>
              <a:ext cx="493826" cy="508398"/>
              <a:chOff x="2296894" y="-3310276"/>
              <a:chExt cx="484187" cy="498475"/>
            </a:xfrm>
            <a:solidFill>
              <a:schemeClr val="tx1"/>
            </a:solidFill>
          </p:grpSpPr>
          <p:sp>
            <p:nvSpPr>
              <p:cNvPr id="94"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5"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6"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7"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8"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9"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0"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1"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7" name="Rectangle 180"/>
            <p:cNvSpPr>
              <a:spLocks noChangeArrowheads="1"/>
            </p:cNvSpPr>
            <p:nvPr/>
          </p:nvSpPr>
          <p:spPr bwMode="auto">
            <a:xfrm>
              <a:off x="5396034" y="4617390"/>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Event Hub</a:t>
              </a:r>
              <a:endParaRPr lang="en-US" altLang="en-US" sz="1836" dirty="0"/>
            </a:p>
          </p:txBody>
        </p:sp>
        <p:sp>
          <p:nvSpPr>
            <p:cNvPr id="8" name="Line 181"/>
            <p:cNvSpPr>
              <a:spLocks noChangeShapeType="1"/>
            </p:cNvSpPr>
            <p:nvPr/>
          </p:nvSpPr>
          <p:spPr bwMode="auto">
            <a:xfrm>
              <a:off x="3765597"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 name="Freeform 182"/>
            <p:cNvSpPr>
              <a:spLocks/>
            </p:cNvSpPr>
            <p:nvPr/>
          </p:nvSpPr>
          <p:spPr bwMode="auto">
            <a:xfrm>
              <a:off x="4121800"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 name="Line 183"/>
            <p:cNvSpPr>
              <a:spLocks noChangeShapeType="1"/>
            </p:cNvSpPr>
            <p:nvPr/>
          </p:nvSpPr>
          <p:spPr bwMode="auto">
            <a:xfrm>
              <a:off x="5975673" y="4358334"/>
              <a:ext cx="46954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 name="Freeform 184"/>
            <p:cNvSpPr>
              <a:spLocks/>
            </p:cNvSpPr>
            <p:nvPr/>
          </p:nvSpPr>
          <p:spPr bwMode="auto">
            <a:xfrm>
              <a:off x="6414450" y="4293570"/>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 name="Group 11"/>
            <p:cNvGrpSpPr/>
            <p:nvPr/>
          </p:nvGrpSpPr>
          <p:grpSpPr>
            <a:xfrm>
              <a:off x="5494800" y="3247630"/>
              <a:ext cx="467920" cy="406395"/>
              <a:chOff x="2317532" y="-4150064"/>
              <a:chExt cx="458787" cy="398463"/>
            </a:xfrm>
            <a:solidFill>
              <a:schemeClr val="tx1"/>
            </a:solidFill>
          </p:grpSpPr>
          <p:sp>
            <p:nvSpPr>
              <p:cNvPr id="90"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1"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2"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3"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3" name="Rectangle 189"/>
            <p:cNvSpPr>
              <a:spLocks noChangeArrowheads="1"/>
            </p:cNvSpPr>
            <p:nvPr/>
          </p:nvSpPr>
          <p:spPr bwMode="auto">
            <a:xfrm>
              <a:off x="5289173" y="3670216"/>
              <a:ext cx="90247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Storage blobs</a:t>
              </a:r>
              <a:endParaRPr lang="en-US" altLang="en-US" sz="1836"/>
            </a:p>
          </p:txBody>
        </p:sp>
        <p:sp>
          <p:nvSpPr>
            <p:cNvPr id="14" name="Freeform 190"/>
            <p:cNvSpPr>
              <a:spLocks noEditPoints="1"/>
            </p:cNvSpPr>
            <p:nvPr/>
          </p:nvSpPr>
          <p:spPr bwMode="auto">
            <a:xfrm>
              <a:off x="7661159" y="3242773"/>
              <a:ext cx="317344"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5" name="Rectangle 191"/>
            <p:cNvSpPr>
              <a:spLocks noChangeArrowheads="1"/>
            </p:cNvSpPr>
            <p:nvPr/>
          </p:nvSpPr>
          <p:spPr bwMode="auto">
            <a:xfrm>
              <a:off x="7418294" y="3650786"/>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DocumentDB</a:t>
              </a:r>
              <a:endParaRPr lang="en-US" altLang="en-US" sz="1836"/>
            </a:p>
          </p:txBody>
        </p:sp>
        <p:sp>
          <p:nvSpPr>
            <p:cNvPr id="16" name="Freeform 192"/>
            <p:cNvSpPr>
              <a:spLocks/>
            </p:cNvSpPr>
            <p:nvPr/>
          </p:nvSpPr>
          <p:spPr bwMode="auto">
            <a:xfrm>
              <a:off x="7016756" y="3950320"/>
              <a:ext cx="803075" cy="38372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 name="Freeform 193"/>
            <p:cNvSpPr>
              <a:spLocks/>
            </p:cNvSpPr>
            <p:nvPr/>
          </p:nvSpPr>
          <p:spPr bwMode="auto">
            <a:xfrm>
              <a:off x="7755067" y="3851556"/>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 name="Freeform 194"/>
            <p:cNvSpPr>
              <a:spLocks/>
            </p:cNvSpPr>
            <p:nvPr/>
          </p:nvSpPr>
          <p:spPr bwMode="auto">
            <a:xfrm>
              <a:off x="4588101"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9" name="Freeform 195"/>
            <p:cNvSpPr>
              <a:spLocks/>
            </p:cNvSpPr>
            <p:nvPr/>
          </p:nvSpPr>
          <p:spPr bwMode="auto">
            <a:xfrm>
              <a:off x="5344223" y="3385254"/>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20" name="Group 19"/>
            <p:cNvGrpSpPr/>
            <p:nvPr/>
          </p:nvGrpSpPr>
          <p:grpSpPr>
            <a:xfrm>
              <a:off x="6511596" y="2463984"/>
              <a:ext cx="518113" cy="459825"/>
              <a:chOff x="3314482" y="-4918414"/>
              <a:chExt cx="508000" cy="450850"/>
            </a:xfrm>
            <a:solidFill>
              <a:schemeClr val="tx1"/>
            </a:solidFill>
          </p:grpSpPr>
          <p:sp>
            <p:nvSpPr>
              <p:cNvPr id="7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76" name="Group 75"/>
              <p:cNvGrpSpPr/>
              <p:nvPr/>
            </p:nvGrpSpPr>
            <p:grpSpPr>
              <a:xfrm>
                <a:off x="3395444" y="-4880314"/>
                <a:ext cx="363537" cy="342900"/>
                <a:chOff x="3395444" y="-4880314"/>
                <a:chExt cx="363537" cy="342900"/>
              </a:xfrm>
              <a:grpFill/>
            </p:grpSpPr>
            <p:sp>
              <p:nvSpPr>
                <p:cNvPr id="77"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8"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9"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21" name="Rectangle 212"/>
            <p:cNvSpPr>
              <a:spLocks noChangeArrowheads="1"/>
            </p:cNvSpPr>
            <p:nvPr/>
          </p:nvSpPr>
          <p:spPr bwMode="auto">
            <a:xfrm>
              <a:off x="6293756" y="2918095"/>
              <a:ext cx="112155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Web/Mobile App</a:t>
              </a:r>
              <a:endParaRPr lang="en-US" altLang="en-US" sz="1836" dirty="0"/>
            </a:p>
          </p:txBody>
        </p:sp>
        <p:sp>
          <p:nvSpPr>
            <p:cNvPr id="22" name="Freeform 213"/>
            <p:cNvSpPr>
              <a:spLocks/>
            </p:cNvSpPr>
            <p:nvPr/>
          </p:nvSpPr>
          <p:spPr bwMode="auto">
            <a:xfrm>
              <a:off x="7113902" y="2693897"/>
              <a:ext cx="705929"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3" name="Freeform 214"/>
            <p:cNvSpPr>
              <a:spLocks/>
            </p:cNvSpPr>
            <p:nvPr/>
          </p:nvSpPr>
          <p:spPr bwMode="auto">
            <a:xfrm>
              <a:off x="7016756" y="2629132"/>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4" name="Freeform 215"/>
            <p:cNvSpPr>
              <a:spLocks/>
            </p:cNvSpPr>
            <p:nvPr/>
          </p:nvSpPr>
          <p:spPr bwMode="auto">
            <a:xfrm>
              <a:off x="7755067" y="3113245"/>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 name="Freeform 216"/>
            <p:cNvSpPr>
              <a:spLocks/>
            </p:cNvSpPr>
            <p:nvPr/>
          </p:nvSpPr>
          <p:spPr bwMode="auto">
            <a:xfrm>
              <a:off x="5729569" y="2693896"/>
              <a:ext cx="786884" cy="539162"/>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6" name="Line 217"/>
            <p:cNvSpPr>
              <a:spLocks noChangeShapeType="1"/>
            </p:cNvSpPr>
            <p:nvPr/>
          </p:nvSpPr>
          <p:spPr bwMode="auto">
            <a:xfrm flipV="1">
              <a:off x="6770653" y="3302680"/>
              <a:ext cx="0" cy="79498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7" name="Freeform 218"/>
            <p:cNvSpPr>
              <a:spLocks/>
            </p:cNvSpPr>
            <p:nvPr/>
          </p:nvSpPr>
          <p:spPr bwMode="auto">
            <a:xfrm>
              <a:off x="6705889" y="3203914"/>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8" name="Freeform 234"/>
            <p:cNvSpPr>
              <a:spLocks/>
            </p:cNvSpPr>
            <p:nvPr/>
          </p:nvSpPr>
          <p:spPr bwMode="auto">
            <a:xfrm>
              <a:off x="3487112" y="2693897"/>
              <a:ext cx="3029341"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9" name="Freeform 235"/>
            <p:cNvSpPr>
              <a:spLocks/>
            </p:cNvSpPr>
            <p:nvPr/>
          </p:nvSpPr>
          <p:spPr bwMode="auto">
            <a:xfrm>
              <a:off x="3422348" y="3974607"/>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0" name="Group 29"/>
            <p:cNvGrpSpPr/>
            <p:nvPr/>
          </p:nvGrpSpPr>
          <p:grpSpPr>
            <a:xfrm>
              <a:off x="4261043" y="4104136"/>
              <a:ext cx="654117" cy="508398"/>
              <a:chOff x="1107857" y="-3310276"/>
              <a:chExt cx="641349" cy="498475"/>
            </a:xfrm>
            <a:solidFill>
              <a:schemeClr val="tx1"/>
            </a:solidFill>
          </p:grpSpPr>
          <p:sp>
            <p:nvSpPr>
              <p:cNvPr id="71"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2"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3"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4"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1" name="Rectangle 240"/>
            <p:cNvSpPr>
              <a:spLocks noChangeArrowheads="1"/>
            </p:cNvSpPr>
            <p:nvPr/>
          </p:nvSpPr>
          <p:spPr bwMode="auto">
            <a:xfrm>
              <a:off x="4063513" y="4619010"/>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Stream Analytics</a:t>
              </a:r>
              <a:endParaRPr lang="en-US" altLang="en-US" sz="1836"/>
            </a:p>
          </p:txBody>
        </p:sp>
        <p:sp>
          <p:nvSpPr>
            <p:cNvPr id="32" name="Line 241"/>
            <p:cNvSpPr>
              <a:spLocks noChangeShapeType="1"/>
            </p:cNvSpPr>
            <p:nvPr/>
          </p:nvSpPr>
          <p:spPr bwMode="auto">
            <a:xfrm>
              <a:off x="4932971"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 name="Freeform 242"/>
            <p:cNvSpPr>
              <a:spLocks/>
            </p:cNvSpPr>
            <p:nvPr/>
          </p:nvSpPr>
          <p:spPr bwMode="auto">
            <a:xfrm>
              <a:off x="5336128"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4" name="Group 33"/>
            <p:cNvGrpSpPr/>
            <p:nvPr/>
          </p:nvGrpSpPr>
          <p:grpSpPr>
            <a:xfrm>
              <a:off x="8982347" y="4115469"/>
              <a:ext cx="433920" cy="435539"/>
              <a:chOff x="5737007" y="-3299164"/>
              <a:chExt cx="425450" cy="427038"/>
            </a:xfrm>
            <a:solidFill>
              <a:schemeClr val="tx1"/>
            </a:solidFill>
          </p:grpSpPr>
          <p:sp>
            <p:nvSpPr>
              <p:cNvPr id="69"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0"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5" name="Rectangle 250"/>
            <p:cNvSpPr>
              <a:spLocks noChangeArrowheads="1"/>
            </p:cNvSpPr>
            <p:nvPr/>
          </p:nvSpPr>
          <p:spPr bwMode="auto">
            <a:xfrm>
              <a:off x="8817199" y="4565579"/>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Logic Apps</a:t>
              </a:r>
              <a:endParaRPr lang="en-US" altLang="en-US" sz="1836"/>
            </a:p>
          </p:txBody>
        </p:sp>
        <p:sp>
          <p:nvSpPr>
            <p:cNvPr id="36" name="Line 251"/>
            <p:cNvSpPr>
              <a:spLocks noChangeShapeType="1"/>
            </p:cNvSpPr>
            <p:nvPr/>
          </p:nvSpPr>
          <p:spPr bwMode="auto">
            <a:xfrm>
              <a:off x="7016756" y="4334048"/>
              <a:ext cx="1857111"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Freeform 252"/>
            <p:cNvSpPr>
              <a:spLocks/>
            </p:cNvSpPr>
            <p:nvPr/>
          </p:nvSpPr>
          <p:spPr bwMode="auto">
            <a:xfrm>
              <a:off x="8841485" y="4269284"/>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8" name="Group 37"/>
            <p:cNvGrpSpPr/>
            <p:nvPr/>
          </p:nvGrpSpPr>
          <p:grpSpPr>
            <a:xfrm>
              <a:off x="7573728" y="5078836"/>
              <a:ext cx="488969" cy="495446"/>
              <a:chOff x="7646253" y="4979703"/>
              <a:chExt cx="479425" cy="485775"/>
            </a:xfrm>
            <a:solidFill>
              <a:schemeClr val="tx1"/>
            </a:solidFill>
          </p:grpSpPr>
          <p:sp>
            <p:nvSpPr>
              <p:cNvPr id="66"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7"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8"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9" name="Rectangle 256"/>
            <p:cNvSpPr>
              <a:spLocks noChangeArrowheads="1"/>
            </p:cNvSpPr>
            <p:nvPr/>
          </p:nvSpPr>
          <p:spPr bwMode="auto">
            <a:xfrm>
              <a:off x="7640110" y="5634187"/>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Azure </a:t>
              </a:r>
              <a:endParaRPr lang="en-US" altLang="en-US" sz="1836"/>
            </a:p>
          </p:txBody>
        </p:sp>
        <p:sp>
          <p:nvSpPr>
            <p:cNvPr id="40" name="Rectangle 257"/>
            <p:cNvSpPr>
              <a:spLocks noChangeArrowheads="1"/>
            </p:cNvSpPr>
            <p:nvPr/>
          </p:nvSpPr>
          <p:spPr bwMode="auto">
            <a:xfrm>
              <a:off x="7316290" y="5810670"/>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Active Directory</a:t>
              </a:r>
              <a:endParaRPr lang="en-US" altLang="en-US" sz="1836"/>
            </a:p>
          </p:txBody>
        </p:sp>
        <p:sp>
          <p:nvSpPr>
            <p:cNvPr id="41" name="Rectangle 260"/>
            <p:cNvSpPr>
              <a:spLocks noChangeArrowheads="1"/>
            </p:cNvSpPr>
            <p:nvPr/>
          </p:nvSpPr>
          <p:spPr bwMode="auto">
            <a:xfrm>
              <a:off x="3257199"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err="1">
                  <a:latin typeface="Segoe UI" panose="020B0502040204020203" pitchFamily="34" charset="0"/>
                </a:rPr>
                <a:t>IoT</a:t>
              </a:r>
              <a:r>
                <a:rPr lang="en-US" altLang="en-US" sz="1122" dirty="0">
                  <a:latin typeface="Segoe UI" panose="020B0502040204020203" pitchFamily="34" charset="0"/>
                </a:rPr>
                <a:t> Hub</a:t>
              </a:r>
              <a:endParaRPr lang="en-US" altLang="en-US" sz="1836" dirty="0"/>
            </a:p>
          </p:txBody>
        </p:sp>
        <p:grpSp>
          <p:nvGrpSpPr>
            <p:cNvPr id="42" name="Group 41"/>
            <p:cNvGrpSpPr/>
            <p:nvPr/>
          </p:nvGrpSpPr>
          <p:grpSpPr>
            <a:xfrm>
              <a:off x="6511596" y="4104136"/>
              <a:ext cx="518113" cy="458207"/>
              <a:chOff x="3314482" y="-3310276"/>
              <a:chExt cx="508000" cy="449263"/>
            </a:xfrm>
            <a:solidFill>
              <a:schemeClr val="tx1"/>
            </a:solidFill>
          </p:grpSpPr>
          <p:sp>
            <p:nvSpPr>
              <p:cNvPr id="52"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3"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4"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5"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6"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7"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8"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9"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0"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1"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2"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3"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4"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5"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43" name="Rectangle 275"/>
            <p:cNvSpPr>
              <a:spLocks noChangeArrowheads="1"/>
            </p:cNvSpPr>
            <p:nvPr/>
          </p:nvSpPr>
          <p:spPr bwMode="auto">
            <a:xfrm>
              <a:off x="6466262" y="4575294"/>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 Jobs</a:t>
              </a:r>
              <a:endParaRPr lang="en-US" altLang="en-US" sz="1836" dirty="0"/>
            </a:p>
          </p:txBody>
        </p:sp>
        <p:sp>
          <p:nvSpPr>
            <p:cNvPr id="44" name="Rectangle 287"/>
            <p:cNvSpPr>
              <a:spLocks noChangeArrowheads="1"/>
            </p:cNvSpPr>
            <p:nvPr/>
          </p:nvSpPr>
          <p:spPr bwMode="auto">
            <a:xfrm>
              <a:off x="8633646" y="3011118"/>
              <a:ext cx="56568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45" name="Rectangle 44"/>
            <p:cNvSpPr/>
            <p:nvPr>
              <p:custDataLst>
                <p:tags r:id="rId1"/>
              </p:custDataLst>
            </p:nvPr>
          </p:nvSpPr>
          <p:spPr bwMode="auto">
            <a:xfrm>
              <a:off x="8638684" y="2425056"/>
              <a:ext cx="544157" cy="544157"/>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46" name="Group 45"/>
            <p:cNvGrpSpPr/>
            <p:nvPr/>
          </p:nvGrpSpPr>
          <p:grpSpPr>
            <a:xfrm>
              <a:off x="8773506" y="2565162"/>
              <a:ext cx="274515" cy="285888"/>
              <a:chOff x="11472827" y="4545788"/>
              <a:chExt cx="280728" cy="284825"/>
            </a:xfrm>
          </p:grpSpPr>
          <p:sp>
            <p:nvSpPr>
              <p:cNvPr id="47" name="Rounded Rectangle 4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48" name="Rounded Rectangle 4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49" name="Rounded Rectangle 4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50" name="Rounded Rectangle 4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51" name="Freeform 5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grpSp>
      <p:sp>
        <p:nvSpPr>
          <p:cNvPr id="102" name="Oval 101"/>
          <p:cNvSpPr/>
          <p:nvPr/>
        </p:nvSpPr>
        <p:spPr bwMode="auto">
          <a:xfrm>
            <a:off x="5970937" y="3291939"/>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TextBox 102"/>
          <p:cNvSpPr txBox="1"/>
          <p:nvPr/>
        </p:nvSpPr>
        <p:spPr>
          <a:xfrm>
            <a:off x="7317020" y="1432953"/>
            <a:ext cx="5065194" cy="415806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Logic Apps: WYSIWYG integration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(Service Bus, Blob,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Office (incl. Dynamics)</a:t>
            </a: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SalesForce</a:t>
            </a:r>
            <a:r>
              <a:rPr lang="en-US" sz="2400" dirty="0">
                <a:gradFill>
                  <a:gsLst>
                    <a:gs pos="2917">
                      <a:schemeClr val="tx1"/>
                    </a:gs>
                    <a:gs pos="30000">
                      <a:schemeClr val="tx1"/>
                    </a:gs>
                  </a:gsLst>
                  <a:lin ang="5400000" scaled="0"/>
                </a:gradFill>
              </a:rPr>
              <a:t> CRM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BizTalk (X12, EDIFACT, AS2,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And more (custom, FTP, </a:t>
            </a:r>
            <a:r>
              <a:rPr lang="en-US" sz="2400" dirty="0" err="1">
                <a:gradFill>
                  <a:gsLst>
                    <a:gs pos="2917">
                      <a:schemeClr val="tx1"/>
                    </a:gs>
                    <a:gs pos="30000">
                      <a:schemeClr val="tx1"/>
                    </a:gs>
                  </a:gsLst>
                  <a:lin ang="5400000" scaled="0"/>
                </a:gradFill>
              </a:rPr>
              <a:t>Twilio</a:t>
            </a:r>
            <a:r>
              <a:rPr lang="en-US" sz="2400" dirty="0">
                <a:gradFill>
                  <a:gsLst>
                    <a:gs pos="2917">
                      <a:schemeClr val="tx1"/>
                    </a:gs>
                    <a:gs pos="30000">
                      <a:schemeClr val="tx1"/>
                    </a:gs>
                  </a:gsLst>
                  <a:lin ang="5400000" scaled="0"/>
                </a:gradFill>
              </a:rPr>
              <a:t>)</a:t>
            </a:r>
          </a:p>
          <a:p>
            <a:pPr>
              <a:lnSpc>
                <a:spcPct val="90000"/>
              </a:lnSpc>
              <a:spcAft>
                <a:spcPts val="600"/>
              </a:spcAft>
            </a:pPr>
            <a:r>
              <a:rPr lang="en-US" sz="2400" dirty="0">
                <a:gradFill>
                  <a:gsLst>
                    <a:gs pos="2917">
                      <a:schemeClr val="tx1"/>
                    </a:gs>
                    <a:gs pos="30000">
                      <a:schemeClr val="tx1"/>
                    </a:gs>
                  </a:gsLst>
                  <a:lin ang="5400000" scaled="0"/>
                </a:gradFill>
              </a:rPr>
              <a:t>Functions: event-driven compute on demand</a:t>
            </a:r>
          </a:p>
          <a:p>
            <a:pPr>
              <a:lnSpc>
                <a:spcPct val="90000"/>
              </a:lnSpc>
              <a:spcAft>
                <a:spcPts val="600"/>
              </a:spcAft>
            </a:pPr>
            <a:r>
              <a:rPr lang="en-US" sz="2400" dirty="0">
                <a:gradFill>
                  <a:gsLst>
                    <a:gs pos="2917">
                      <a:schemeClr val="tx1"/>
                    </a:gs>
                    <a:gs pos="30000">
                      <a:schemeClr val="tx1"/>
                    </a:gs>
                  </a:gsLst>
                  <a:lin ang="5400000" scaled="0"/>
                </a:gradFill>
              </a:rPr>
              <a:t>Web Jobs + Event Hubs: listen to near-raw event stream</a:t>
            </a:r>
          </a:p>
        </p:txBody>
      </p:sp>
      <p:grpSp>
        <p:nvGrpSpPr>
          <p:cNvPr id="107" name="Group 106"/>
          <p:cNvGrpSpPr/>
          <p:nvPr/>
        </p:nvGrpSpPr>
        <p:grpSpPr>
          <a:xfrm>
            <a:off x="2814703" y="5716864"/>
            <a:ext cx="610745" cy="812259"/>
            <a:chOff x="2781511" y="5818653"/>
            <a:chExt cx="610745" cy="812259"/>
          </a:xfrm>
        </p:grpSpPr>
        <p:pic>
          <p:nvPicPr>
            <p:cNvPr id="105" name="Picture 104"/>
            <p:cNvPicPr>
              <a:picLocks noChangeAspect="1"/>
            </p:cNvPicPr>
            <p:nvPr/>
          </p:nvPicPr>
          <p:blipFill>
            <a:blip r:embed="rId4">
              <a:biLevel thresh="25000"/>
            </a:blip>
            <a:stretch>
              <a:fillRect/>
            </a:stretch>
          </p:blipFill>
          <p:spPr>
            <a:xfrm>
              <a:off x="2799474" y="5818653"/>
              <a:ext cx="586866" cy="586866"/>
            </a:xfrm>
            <a:prstGeom prst="rect">
              <a:avLst/>
            </a:prstGeom>
          </p:spPr>
        </p:pic>
        <p:sp>
          <p:nvSpPr>
            <p:cNvPr id="106" name="Rectangle 180"/>
            <p:cNvSpPr>
              <a:spLocks noChangeArrowheads="1"/>
            </p:cNvSpPr>
            <p:nvPr/>
          </p:nvSpPr>
          <p:spPr bwMode="auto">
            <a:xfrm>
              <a:off x="2781511" y="6458236"/>
              <a:ext cx="610745"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Functions</a:t>
              </a:r>
              <a:endParaRPr lang="en-US" altLang="en-US" sz="1836" dirty="0"/>
            </a:p>
          </p:txBody>
        </p:sp>
      </p:grpSp>
      <p:sp>
        <p:nvSpPr>
          <p:cNvPr id="108" name="Line 241"/>
          <p:cNvSpPr>
            <a:spLocks noChangeShapeType="1"/>
          </p:cNvSpPr>
          <p:nvPr/>
        </p:nvSpPr>
        <p:spPr bwMode="auto">
          <a:xfrm flipH="1" flipV="1">
            <a:off x="3116664" y="4316196"/>
            <a:ext cx="1" cy="1359296"/>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9" name="Freeform 242"/>
          <p:cNvSpPr>
            <a:spLocks/>
          </p:cNvSpPr>
          <p:nvPr/>
        </p:nvSpPr>
        <p:spPr bwMode="auto">
          <a:xfrm rot="5400000">
            <a:off x="3058438" y="5532156"/>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0" name="Oval 109"/>
          <p:cNvSpPr/>
          <p:nvPr/>
        </p:nvSpPr>
        <p:spPr bwMode="auto">
          <a:xfrm>
            <a:off x="2504817" y="5491570"/>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p:cNvSpPr/>
          <p:nvPr/>
        </p:nvSpPr>
        <p:spPr bwMode="auto">
          <a:xfrm>
            <a:off x="3573342" y="3248399"/>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9602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0"/>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0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
                                            <p:txEl>
                                              <p:pRg st="7" end="7"/>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10"/>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11"/>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0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0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2" grpId="1" animBg="1"/>
      <p:bldP spid="108" grpId="0" animBg="1"/>
      <p:bldP spid="108" grpId="1" animBg="1"/>
      <p:bldP spid="109" grpId="0" animBg="1"/>
      <p:bldP spid="109" grpId="1" animBg="1"/>
      <p:bldP spid="110" grpId="0" animBg="1"/>
      <p:bldP spid="110" grpId="1" animBg="1"/>
      <p:bldP spid="1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 – data insight</a:t>
            </a:r>
          </a:p>
        </p:txBody>
      </p:sp>
      <p:grpSp>
        <p:nvGrpSpPr>
          <p:cNvPr id="3" name="Group 2"/>
          <p:cNvGrpSpPr/>
          <p:nvPr/>
        </p:nvGrpSpPr>
        <p:grpSpPr>
          <a:xfrm>
            <a:off x="407659" y="1487507"/>
            <a:ext cx="6691521" cy="4173413"/>
            <a:chOff x="3002752" y="2016994"/>
            <a:chExt cx="6691521" cy="4173413"/>
          </a:xfrm>
        </p:grpSpPr>
        <p:sp>
          <p:nvSpPr>
            <p:cNvPr id="4" name="Azuee Iot Suite"/>
            <p:cNvSpPr>
              <a:spLocks noChangeArrowheads="1"/>
            </p:cNvSpPr>
            <p:nvPr/>
          </p:nvSpPr>
          <p:spPr bwMode="auto">
            <a:xfrm>
              <a:off x="3002752" y="2016994"/>
              <a:ext cx="6691521" cy="4173413"/>
            </a:xfrm>
            <a:prstGeom prst="rect">
              <a:avLst/>
            </a:prstGeom>
            <a:solidFill>
              <a:srgbClr val="021939"/>
            </a:solidFill>
            <a:ln>
              <a:noFill/>
            </a:ln>
          </p:spPr>
          <p:txBody>
            <a:bodyPr vert="horz" wrap="square" lIns="93260" tIns="46630" rIns="93260" bIns="46630" numCol="1" anchor="t" anchorCtr="0" compatLnSpc="1">
              <a:prstTxWarp prst="textNoShape">
                <a:avLst/>
              </a:prstTxWarp>
            </a:bodyPr>
            <a:lstStyle/>
            <a:p>
              <a:pPr defTabSz="932597">
                <a:defRPr/>
              </a:pPr>
              <a:r>
                <a:rPr lang="en-US" altLang="en-US" sz="1836" dirty="0">
                  <a:latin typeface="Segoe UI Light" panose="020B0502040204020203" pitchFamily="34" charset="0"/>
                </a:rPr>
                <a:t>Azure </a:t>
              </a:r>
              <a:r>
                <a:rPr lang="en-US" altLang="en-US" sz="1836" dirty="0" err="1">
                  <a:latin typeface="Segoe UI Light" panose="020B0502040204020203" pitchFamily="34" charset="0"/>
                </a:rPr>
                <a:t>IoT</a:t>
              </a:r>
              <a:r>
                <a:rPr lang="en-US" altLang="en-US" sz="1836" dirty="0">
                  <a:latin typeface="Segoe UI Light" panose="020B0502040204020203" pitchFamily="34" charset="0"/>
                </a:rPr>
                <a:t> Suite Remote Monitoring</a:t>
              </a:r>
              <a:endParaRPr lang="en-US" altLang="en-US" sz="1428" dirty="0">
                <a:latin typeface="Arial" panose="020B0604020202020204" pitchFamily="34" charset="0"/>
              </a:endParaRPr>
            </a:p>
            <a:p>
              <a:pPr defTabSz="932597">
                <a:defRPr/>
              </a:pPr>
              <a:endParaRPr lang="en-US" sz="1836" dirty="0">
                <a:latin typeface="Segoe UI"/>
              </a:endParaRPr>
            </a:p>
          </p:txBody>
        </p:sp>
        <p:sp>
          <p:nvSpPr>
            <p:cNvPr id="5" name="Freeform 4"/>
            <p:cNvSpPr>
              <a:spLocks noChangeAspect="1"/>
            </p:cNvSpPr>
            <p:nvPr/>
          </p:nvSpPr>
          <p:spPr bwMode="auto">
            <a:xfrm rot="5280000">
              <a:off x="3296673" y="4052170"/>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6" name="Group 5"/>
            <p:cNvGrpSpPr/>
            <p:nvPr/>
          </p:nvGrpSpPr>
          <p:grpSpPr>
            <a:xfrm>
              <a:off x="5473751" y="4104136"/>
              <a:ext cx="493826" cy="508398"/>
              <a:chOff x="2296894" y="-3310276"/>
              <a:chExt cx="484187" cy="498475"/>
            </a:xfrm>
            <a:solidFill>
              <a:schemeClr val="tx1"/>
            </a:solidFill>
          </p:grpSpPr>
          <p:sp>
            <p:nvSpPr>
              <p:cNvPr id="94"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5"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6"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7"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8"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9"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0"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1"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7" name="Rectangle 180"/>
            <p:cNvSpPr>
              <a:spLocks noChangeArrowheads="1"/>
            </p:cNvSpPr>
            <p:nvPr/>
          </p:nvSpPr>
          <p:spPr bwMode="auto">
            <a:xfrm>
              <a:off x="5396034" y="4617390"/>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Event Hub</a:t>
              </a:r>
              <a:endParaRPr lang="en-US" altLang="en-US" sz="1836" dirty="0"/>
            </a:p>
          </p:txBody>
        </p:sp>
        <p:sp>
          <p:nvSpPr>
            <p:cNvPr id="8" name="Line 181"/>
            <p:cNvSpPr>
              <a:spLocks noChangeShapeType="1"/>
            </p:cNvSpPr>
            <p:nvPr/>
          </p:nvSpPr>
          <p:spPr bwMode="auto">
            <a:xfrm>
              <a:off x="3765597"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 name="Freeform 182"/>
            <p:cNvSpPr>
              <a:spLocks/>
            </p:cNvSpPr>
            <p:nvPr/>
          </p:nvSpPr>
          <p:spPr bwMode="auto">
            <a:xfrm>
              <a:off x="4121800"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 name="Line 183"/>
            <p:cNvSpPr>
              <a:spLocks noChangeShapeType="1"/>
            </p:cNvSpPr>
            <p:nvPr/>
          </p:nvSpPr>
          <p:spPr bwMode="auto">
            <a:xfrm>
              <a:off x="5975673" y="4358334"/>
              <a:ext cx="46954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1" name="Freeform 184"/>
            <p:cNvSpPr>
              <a:spLocks/>
            </p:cNvSpPr>
            <p:nvPr/>
          </p:nvSpPr>
          <p:spPr bwMode="auto">
            <a:xfrm>
              <a:off x="6414450" y="4293570"/>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2" name="Group 11"/>
            <p:cNvGrpSpPr/>
            <p:nvPr/>
          </p:nvGrpSpPr>
          <p:grpSpPr>
            <a:xfrm>
              <a:off x="5494800" y="3247630"/>
              <a:ext cx="467920" cy="406395"/>
              <a:chOff x="2317532" y="-4150064"/>
              <a:chExt cx="458787" cy="398463"/>
            </a:xfrm>
            <a:solidFill>
              <a:schemeClr val="tx1"/>
            </a:solidFill>
          </p:grpSpPr>
          <p:sp>
            <p:nvSpPr>
              <p:cNvPr id="90"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1"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2"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3"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3" name="Rectangle 189"/>
            <p:cNvSpPr>
              <a:spLocks noChangeArrowheads="1"/>
            </p:cNvSpPr>
            <p:nvPr/>
          </p:nvSpPr>
          <p:spPr bwMode="auto">
            <a:xfrm>
              <a:off x="5289173" y="3670216"/>
              <a:ext cx="90247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Storage blobs</a:t>
              </a:r>
              <a:endParaRPr lang="en-US" altLang="en-US" sz="1836"/>
            </a:p>
          </p:txBody>
        </p:sp>
        <p:sp>
          <p:nvSpPr>
            <p:cNvPr id="14" name="Freeform 190"/>
            <p:cNvSpPr>
              <a:spLocks noEditPoints="1"/>
            </p:cNvSpPr>
            <p:nvPr/>
          </p:nvSpPr>
          <p:spPr bwMode="auto">
            <a:xfrm>
              <a:off x="7661159" y="3242773"/>
              <a:ext cx="317344"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5" name="Rectangle 191"/>
            <p:cNvSpPr>
              <a:spLocks noChangeArrowheads="1"/>
            </p:cNvSpPr>
            <p:nvPr/>
          </p:nvSpPr>
          <p:spPr bwMode="auto">
            <a:xfrm>
              <a:off x="7418294" y="3650786"/>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DocumentDB</a:t>
              </a:r>
              <a:endParaRPr lang="en-US" altLang="en-US" sz="1836"/>
            </a:p>
          </p:txBody>
        </p:sp>
        <p:sp>
          <p:nvSpPr>
            <p:cNvPr id="16" name="Freeform 192"/>
            <p:cNvSpPr>
              <a:spLocks/>
            </p:cNvSpPr>
            <p:nvPr/>
          </p:nvSpPr>
          <p:spPr bwMode="auto">
            <a:xfrm>
              <a:off x="7016756" y="3950320"/>
              <a:ext cx="803075" cy="38372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 name="Freeform 193"/>
            <p:cNvSpPr>
              <a:spLocks/>
            </p:cNvSpPr>
            <p:nvPr/>
          </p:nvSpPr>
          <p:spPr bwMode="auto">
            <a:xfrm>
              <a:off x="7755067" y="3851556"/>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 name="Freeform 194"/>
            <p:cNvSpPr>
              <a:spLocks/>
            </p:cNvSpPr>
            <p:nvPr/>
          </p:nvSpPr>
          <p:spPr bwMode="auto">
            <a:xfrm>
              <a:off x="4588101"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9" name="Freeform 195"/>
            <p:cNvSpPr>
              <a:spLocks/>
            </p:cNvSpPr>
            <p:nvPr/>
          </p:nvSpPr>
          <p:spPr bwMode="auto">
            <a:xfrm>
              <a:off x="5344223" y="3385254"/>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20" name="Group 19"/>
            <p:cNvGrpSpPr/>
            <p:nvPr/>
          </p:nvGrpSpPr>
          <p:grpSpPr>
            <a:xfrm>
              <a:off x="6511596" y="2463984"/>
              <a:ext cx="518113" cy="459825"/>
              <a:chOff x="3314482" y="-4918414"/>
              <a:chExt cx="508000" cy="450850"/>
            </a:xfrm>
            <a:solidFill>
              <a:schemeClr val="tx1"/>
            </a:solidFill>
          </p:grpSpPr>
          <p:sp>
            <p:nvSpPr>
              <p:cNvPr id="7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76" name="Group 75"/>
              <p:cNvGrpSpPr/>
              <p:nvPr/>
            </p:nvGrpSpPr>
            <p:grpSpPr>
              <a:xfrm>
                <a:off x="3395444" y="-4880314"/>
                <a:ext cx="363537" cy="342900"/>
                <a:chOff x="3395444" y="-4880314"/>
                <a:chExt cx="363537" cy="342900"/>
              </a:xfrm>
              <a:grpFill/>
            </p:grpSpPr>
            <p:sp>
              <p:nvSpPr>
                <p:cNvPr id="77"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8"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9"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8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21" name="Rectangle 212"/>
            <p:cNvSpPr>
              <a:spLocks noChangeArrowheads="1"/>
            </p:cNvSpPr>
            <p:nvPr/>
          </p:nvSpPr>
          <p:spPr bwMode="auto">
            <a:xfrm>
              <a:off x="6293756" y="2918095"/>
              <a:ext cx="112155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Web/Mobile App</a:t>
              </a:r>
              <a:endParaRPr lang="en-US" altLang="en-US" sz="1836" dirty="0"/>
            </a:p>
          </p:txBody>
        </p:sp>
        <p:sp>
          <p:nvSpPr>
            <p:cNvPr id="22" name="Freeform 213"/>
            <p:cNvSpPr>
              <a:spLocks/>
            </p:cNvSpPr>
            <p:nvPr/>
          </p:nvSpPr>
          <p:spPr bwMode="auto">
            <a:xfrm>
              <a:off x="7113902" y="2693897"/>
              <a:ext cx="705929"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3" name="Freeform 214"/>
            <p:cNvSpPr>
              <a:spLocks/>
            </p:cNvSpPr>
            <p:nvPr/>
          </p:nvSpPr>
          <p:spPr bwMode="auto">
            <a:xfrm>
              <a:off x="7016756" y="2629132"/>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4" name="Freeform 215"/>
            <p:cNvSpPr>
              <a:spLocks/>
            </p:cNvSpPr>
            <p:nvPr/>
          </p:nvSpPr>
          <p:spPr bwMode="auto">
            <a:xfrm>
              <a:off x="7755067" y="3113245"/>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 name="Freeform 216"/>
            <p:cNvSpPr>
              <a:spLocks/>
            </p:cNvSpPr>
            <p:nvPr/>
          </p:nvSpPr>
          <p:spPr bwMode="auto">
            <a:xfrm>
              <a:off x="5729569" y="2693896"/>
              <a:ext cx="786884" cy="539162"/>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6" name="Line 217"/>
            <p:cNvSpPr>
              <a:spLocks noChangeShapeType="1"/>
            </p:cNvSpPr>
            <p:nvPr/>
          </p:nvSpPr>
          <p:spPr bwMode="auto">
            <a:xfrm flipV="1">
              <a:off x="6770653" y="3302680"/>
              <a:ext cx="0" cy="79498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7" name="Freeform 218"/>
            <p:cNvSpPr>
              <a:spLocks/>
            </p:cNvSpPr>
            <p:nvPr/>
          </p:nvSpPr>
          <p:spPr bwMode="auto">
            <a:xfrm>
              <a:off x="6705889" y="3203914"/>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8" name="Freeform 234"/>
            <p:cNvSpPr>
              <a:spLocks/>
            </p:cNvSpPr>
            <p:nvPr/>
          </p:nvSpPr>
          <p:spPr bwMode="auto">
            <a:xfrm>
              <a:off x="3487112" y="2693897"/>
              <a:ext cx="3029341"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9" name="Freeform 235"/>
            <p:cNvSpPr>
              <a:spLocks/>
            </p:cNvSpPr>
            <p:nvPr/>
          </p:nvSpPr>
          <p:spPr bwMode="auto">
            <a:xfrm>
              <a:off x="3422348" y="3974607"/>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0" name="Group 29"/>
            <p:cNvGrpSpPr/>
            <p:nvPr/>
          </p:nvGrpSpPr>
          <p:grpSpPr>
            <a:xfrm>
              <a:off x="4261043" y="4104136"/>
              <a:ext cx="654117" cy="508398"/>
              <a:chOff x="1107857" y="-3310276"/>
              <a:chExt cx="641349" cy="498475"/>
            </a:xfrm>
            <a:solidFill>
              <a:schemeClr val="tx1"/>
            </a:solidFill>
          </p:grpSpPr>
          <p:sp>
            <p:nvSpPr>
              <p:cNvPr id="71"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2"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3"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4"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1" name="Rectangle 240"/>
            <p:cNvSpPr>
              <a:spLocks noChangeArrowheads="1"/>
            </p:cNvSpPr>
            <p:nvPr/>
          </p:nvSpPr>
          <p:spPr bwMode="auto">
            <a:xfrm>
              <a:off x="4063513" y="4619010"/>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Stream Analytics</a:t>
              </a:r>
              <a:endParaRPr lang="en-US" altLang="en-US" sz="1836"/>
            </a:p>
          </p:txBody>
        </p:sp>
        <p:sp>
          <p:nvSpPr>
            <p:cNvPr id="32" name="Line 241"/>
            <p:cNvSpPr>
              <a:spLocks noChangeShapeType="1"/>
            </p:cNvSpPr>
            <p:nvPr/>
          </p:nvSpPr>
          <p:spPr bwMode="auto">
            <a:xfrm>
              <a:off x="4932971"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3" name="Freeform 242"/>
            <p:cNvSpPr>
              <a:spLocks/>
            </p:cNvSpPr>
            <p:nvPr/>
          </p:nvSpPr>
          <p:spPr bwMode="auto">
            <a:xfrm>
              <a:off x="5336128"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4" name="Group 33"/>
            <p:cNvGrpSpPr/>
            <p:nvPr/>
          </p:nvGrpSpPr>
          <p:grpSpPr>
            <a:xfrm>
              <a:off x="8982347" y="4115469"/>
              <a:ext cx="433920" cy="435539"/>
              <a:chOff x="5737007" y="-3299164"/>
              <a:chExt cx="425450" cy="427038"/>
            </a:xfrm>
            <a:solidFill>
              <a:schemeClr val="tx1"/>
            </a:solidFill>
          </p:grpSpPr>
          <p:sp>
            <p:nvSpPr>
              <p:cNvPr id="69"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70"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5" name="Rectangle 250"/>
            <p:cNvSpPr>
              <a:spLocks noChangeArrowheads="1"/>
            </p:cNvSpPr>
            <p:nvPr/>
          </p:nvSpPr>
          <p:spPr bwMode="auto">
            <a:xfrm>
              <a:off x="8817199" y="4565579"/>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Logic Apps</a:t>
              </a:r>
              <a:endParaRPr lang="en-US" altLang="en-US" sz="1836"/>
            </a:p>
          </p:txBody>
        </p:sp>
        <p:sp>
          <p:nvSpPr>
            <p:cNvPr id="36" name="Line 251"/>
            <p:cNvSpPr>
              <a:spLocks noChangeShapeType="1"/>
            </p:cNvSpPr>
            <p:nvPr/>
          </p:nvSpPr>
          <p:spPr bwMode="auto">
            <a:xfrm>
              <a:off x="7016756" y="4334048"/>
              <a:ext cx="1857111"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Freeform 252"/>
            <p:cNvSpPr>
              <a:spLocks/>
            </p:cNvSpPr>
            <p:nvPr/>
          </p:nvSpPr>
          <p:spPr bwMode="auto">
            <a:xfrm>
              <a:off x="8841485" y="4269284"/>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38" name="Group 37"/>
            <p:cNvGrpSpPr/>
            <p:nvPr/>
          </p:nvGrpSpPr>
          <p:grpSpPr>
            <a:xfrm>
              <a:off x="7573728" y="5078836"/>
              <a:ext cx="488969" cy="495446"/>
              <a:chOff x="7646253" y="4979703"/>
              <a:chExt cx="479425" cy="485775"/>
            </a:xfrm>
            <a:solidFill>
              <a:schemeClr val="tx1"/>
            </a:solidFill>
          </p:grpSpPr>
          <p:sp>
            <p:nvSpPr>
              <p:cNvPr id="66"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7"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8"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39" name="Rectangle 256"/>
            <p:cNvSpPr>
              <a:spLocks noChangeArrowheads="1"/>
            </p:cNvSpPr>
            <p:nvPr/>
          </p:nvSpPr>
          <p:spPr bwMode="auto">
            <a:xfrm>
              <a:off x="7640110" y="5634187"/>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Azure </a:t>
              </a:r>
              <a:endParaRPr lang="en-US" altLang="en-US" sz="1836"/>
            </a:p>
          </p:txBody>
        </p:sp>
        <p:sp>
          <p:nvSpPr>
            <p:cNvPr id="40" name="Rectangle 257"/>
            <p:cNvSpPr>
              <a:spLocks noChangeArrowheads="1"/>
            </p:cNvSpPr>
            <p:nvPr/>
          </p:nvSpPr>
          <p:spPr bwMode="auto">
            <a:xfrm>
              <a:off x="7316290" y="5810670"/>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a:latin typeface="Segoe UI" panose="020B0502040204020203" pitchFamily="34" charset="0"/>
                </a:rPr>
                <a:t>Active Directory</a:t>
              </a:r>
              <a:endParaRPr lang="en-US" altLang="en-US" sz="1836"/>
            </a:p>
          </p:txBody>
        </p:sp>
        <p:sp>
          <p:nvSpPr>
            <p:cNvPr id="41" name="Rectangle 260"/>
            <p:cNvSpPr>
              <a:spLocks noChangeArrowheads="1"/>
            </p:cNvSpPr>
            <p:nvPr/>
          </p:nvSpPr>
          <p:spPr bwMode="auto">
            <a:xfrm>
              <a:off x="3257199"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err="1">
                  <a:latin typeface="Segoe UI" panose="020B0502040204020203" pitchFamily="34" charset="0"/>
                </a:rPr>
                <a:t>IoT</a:t>
              </a:r>
              <a:r>
                <a:rPr lang="en-US" altLang="en-US" sz="1122" dirty="0">
                  <a:latin typeface="Segoe UI" panose="020B0502040204020203" pitchFamily="34" charset="0"/>
                </a:rPr>
                <a:t> Hub</a:t>
              </a:r>
              <a:endParaRPr lang="en-US" altLang="en-US" sz="1836" dirty="0"/>
            </a:p>
          </p:txBody>
        </p:sp>
        <p:grpSp>
          <p:nvGrpSpPr>
            <p:cNvPr id="42" name="Group 41"/>
            <p:cNvGrpSpPr/>
            <p:nvPr/>
          </p:nvGrpSpPr>
          <p:grpSpPr>
            <a:xfrm>
              <a:off x="6511596" y="4104136"/>
              <a:ext cx="518113" cy="458207"/>
              <a:chOff x="3314482" y="-3310276"/>
              <a:chExt cx="508000" cy="449263"/>
            </a:xfrm>
            <a:solidFill>
              <a:schemeClr val="tx1"/>
            </a:solidFill>
          </p:grpSpPr>
          <p:sp>
            <p:nvSpPr>
              <p:cNvPr id="52"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3"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4"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5"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6"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7"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8"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9"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0"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1"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2"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3"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4"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5"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43" name="Rectangle 275"/>
            <p:cNvSpPr>
              <a:spLocks noChangeArrowheads="1"/>
            </p:cNvSpPr>
            <p:nvPr/>
          </p:nvSpPr>
          <p:spPr bwMode="auto">
            <a:xfrm>
              <a:off x="6466262" y="4575294"/>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Web Jobs</a:t>
              </a:r>
              <a:endParaRPr lang="en-US" altLang="en-US" sz="1836" dirty="0"/>
            </a:p>
          </p:txBody>
        </p:sp>
        <p:sp>
          <p:nvSpPr>
            <p:cNvPr id="44" name="Rectangle 287"/>
            <p:cNvSpPr>
              <a:spLocks noChangeArrowheads="1"/>
            </p:cNvSpPr>
            <p:nvPr/>
          </p:nvSpPr>
          <p:spPr bwMode="auto">
            <a:xfrm>
              <a:off x="8633646" y="3011118"/>
              <a:ext cx="56568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45" name="Rectangle 44"/>
            <p:cNvSpPr/>
            <p:nvPr>
              <p:custDataLst>
                <p:tags r:id="rId1"/>
              </p:custDataLst>
            </p:nvPr>
          </p:nvSpPr>
          <p:spPr bwMode="auto">
            <a:xfrm>
              <a:off x="8638684" y="2425056"/>
              <a:ext cx="544157" cy="544157"/>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46" name="Group 45"/>
            <p:cNvGrpSpPr/>
            <p:nvPr/>
          </p:nvGrpSpPr>
          <p:grpSpPr>
            <a:xfrm>
              <a:off x="8773506" y="2565162"/>
              <a:ext cx="274515" cy="285888"/>
              <a:chOff x="11472827" y="4545788"/>
              <a:chExt cx="280728" cy="284825"/>
            </a:xfrm>
          </p:grpSpPr>
          <p:sp>
            <p:nvSpPr>
              <p:cNvPr id="47" name="Rounded Rectangle 4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48" name="Rounded Rectangle 4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49" name="Rounded Rectangle 4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50" name="Rounded Rectangle 4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51" name="Freeform 5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grpSp>
      </p:grpSp>
      <p:sp>
        <p:nvSpPr>
          <p:cNvPr id="102" name="TextBox 101"/>
          <p:cNvSpPr txBox="1"/>
          <p:nvPr/>
        </p:nvSpPr>
        <p:spPr>
          <a:xfrm>
            <a:off x="7317020" y="1432953"/>
            <a:ext cx="5065194" cy="459202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SQL Data Warehouse: read via </a:t>
            </a:r>
            <a:r>
              <a:rPr lang="en-US" sz="2400" dirty="0" err="1">
                <a:gradFill>
                  <a:gsLst>
                    <a:gs pos="2917">
                      <a:schemeClr val="tx1"/>
                    </a:gs>
                    <a:gs pos="30000">
                      <a:schemeClr val="tx1"/>
                    </a:gs>
                  </a:gsLst>
                  <a:lin ang="5400000" scaled="0"/>
                </a:gradFill>
              </a:rPr>
              <a:t>PolyBase</a:t>
            </a:r>
            <a:r>
              <a:rPr lang="en-US" sz="2400" dirty="0">
                <a:gradFill>
                  <a:gsLst>
                    <a:gs pos="2917">
                      <a:schemeClr val="tx1"/>
                    </a:gs>
                    <a:gs pos="30000">
                      <a:schemeClr val="tx1"/>
                    </a:gs>
                  </a:gsLst>
                  <a:lin ang="5400000" scaled="0"/>
                </a:gradFill>
              </a:rPr>
              <a:t> or ingest</a:t>
            </a:r>
          </a:p>
          <a:p>
            <a:pPr>
              <a:lnSpc>
                <a:spcPct val="90000"/>
              </a:lnSpc>
              <a:spcAft>
                <a:spcPts val="600"/>
              </a:spcAft>
            </a:pPr>
            <a:r>
              <a:rPr lang="en-US" sz="2400" dirty="0">
                <a:gradFill>
                  <a:gsLst>
                    <a:gs pos="2917">
                      <a:schemeClr val="tx1"/>
                    </a:gs>
                    <a:gs pos="30000">
                      <a:schemeClr val="tx1"/>
                    </a:gs>
                  </a:gsLst>
                  <a:lin ang="5400000" scaled="0"/>
                </a:gradFill>
              </a:rPr>
              <a:t>HDInsight: analyze in Hive, </a:t>
            </a:r>
            <a:r>
              <a:rPr lang="en-US" sz="2400" dirty="0" err="1">
                <a:gradFill>
                  <a:gsLst>
                    <a:gs pos="2917">
                      <a:schemeClr val="tx1"/>
                    </a:gs>
                    <a:gs pos="30000">
                      <a:schemeClr val="tx1"/>
                    </a:gs>
                  </a:gsLst>
                  <a:lin ang="5400000" scaled="0"/>
                </a:gradFill>
              </a:rPr>
              <a:t>HBase</a:t>
            </a:r>
            <a:r>
              <a:rPr lang="en-US" sz="2400" dirty="0">
                <a:gradFill>
                  <a:gsLst>
                    <a:gs pos="2917">
                      <a:schemeClr val="tx1"/>
                    </a:gs>
                    <a:gs pos="30000">
                      <a:schemeClr val="tx1"/>
                    </a:gs>
                  </a:gsLst>
                  <a:lin ang="5400000" scaled="0"/>
                </a:gradFill>
              </a:rPr>
              <a:t>, Spark; process in Storm</a:t>
            </a:r>
          </a:p>
          <a:p>
            <a:pPr>
              <a:lnSpc>
                <a:spcPct val="90000"/>
              </a:lnSpc>
              <a:spcAft>
                <a:spcPts val="600"/>
              </a:spcAft>
            </a:pPr>
            <a:r>
              <a:rPr lang="en-US" sz="2400" dirty="0">
                <a:gradFill>
                  <a:gsLst>
                    <a:gs pos="2917">
                      <a:schemeClr val="tx1"/>
                    </a:gs>
                    <a:gs pos="30000">
                      <a:schemeClr val="tx1"/>
                    </a:gs>
                  </a:gsLst>
                  <a:lin ang="5400000" scaled="0"/>
                </a:gradFill>
              </a:rPr>
              <a:t>Data Lake (+ Analytics): store beyond the bounds of a single storage account; analyze big data on demand with USQL</a:t>
            </a:r>
          </a:p>
          <a:p>
            <a:pPr>
              <a:lnSpc>
                <a:spcPct val="90000"/>
              </a:lnSpc>
              <a:spcAft>
                <a:spcPts val="600"/>
              </a:spcAft>
            </a:pPr>
            <a:r>
              <a:rPr lang="en-US" sz="2400" dirty="0">
                <a:gradFill>
                  <a:gsLst>
                    <a:gs pos="2917">
                      <a:schemeClr val="tx1"/>
                    </a:gs>
                    <a:gs pos="30000">
                      <a:schemeClr val="tx1"/>
                    </a:gs>
                  </a:gsLst>
                  <a:lin ang="5400000" scaled="0"/>
                </a:gradFill>
              </a:rPr>
              <a:t>Data Factory: ETL for the cloud where direct connect not available</a:t>
            </a:r>
          </a:p>
          <a:p>
            <a:pPr>
              <a:lnSpc>
                <a:spcPct val="90000"/>
              </a:lnSpc>
              <a:spcAft>
                <a:spcPts val="600"/>
              </a:spcAft>
            </a:pPr>
            <a:r>
              <a:rPr lang="en-US" sz="2400" dirty="0">
                <a:gradFill>
                  <a:gsLst>
                    <a:gs pos="2917">
                      <a:schemeClr val="tx1"/>
                    </a:gs>
                    <a:gs pos="30000">
                      <a:schemeClr val="tx1"/>
                    </a:gs>
                  </a:gsLst>
                  <a:lin ang="5400000" scaled="0"/>
                </a:gradFill>
              </a:rPr>
              <a:t>Machine Learning: batch &amp; real-time predictions</a:t>
            </a:r>
          </a:p>
        </p:txBody>
      </p:sp>
      <p:grpSp>
        <p:nvGrpSpPr>
          <p:cNvPr id="105" name="Group 104"/>
          <p:cNvGrpSpPr/>
          <p:nvPr/>
        </p:nvGrpSpPr>
        <p:grpSpPr>
          <a:xfrm>
            <a:off x="5381836" y="5916277"/>
            <a:ext cx="488969" cy="713624"/>
            <a:chOff x="2878658" y="5484031"/>
            <a:chExt cx="488969" cy="713624"/>
          </a:xfrm>
        </p:grpSpPr>
        <p:pic>
          <p:nvPicPr>
            <p:cNvPr id="103" name="Picture 102"/>
            <p:cNvPicPr>
              <a:picLocks noChangeAspect="1"/>
            </p:cNvPicPr>
            <p:nvPr/>
          </p:nvPicPr>
          <p:blipFill>
            <a:blip r:embed="rId4">
              <a:biLevel thresh="25000"/>
            </a:blip>
            <a:stretch>
              <a:fillRect/>
            </a:stretch>
          </p:blipFill>
          <p:spPr>
            <a:xfrm>
              <a:off x="2878658" y="5484031"/>
              <a:ext cx="488969" cy="488969"/>
            </a:xfrm>
            <a:prstGeom prst="rect">
              <a:avLst/>
            </a:prstGeom>
          </p:spPr>
        </p:pic>
        <p:sp>
          <p:nvSpPr>
            <p:cNvPr id="104" name="Rectangle 180"/>
            <p:cNvSpPr>
              <a:spLocks noChangeArrowheads="1"/>
            </p:cNvSpPr>
            <p:nvPr/>
          </p:nvSpPr>
          <p:spPr bwMode="auto">
            <a:xfrm>
              <a:off x="2980662" y="6024979"/>
              <a:ext cx="264496"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ADF</a:t>
              </a:r>
              <a:endParaRPr lang="en-US" altLang="en-US" sz="1836" dirty="0"/>
            </a:p>
          </p:txBody>
        </p:sp>
      </p:grpSp>
      <p:grpSp>
        <p:nvGrpSpPr>
          <p:cNvPr id="108" name="Group 107"/>
          <p:cNvGrpSpPr/>
          <p:nvPr/>
        </p:nvGrpSpPr>
        <p:grpSpPr>
          <a:xfrm>
            <a:off x="6178413" y="5932467"/>
            <a:ext cx="501922" cy="722577"/>
            <a:chOff x="2793456" y="4523072"/>
            <a:chExt cx="501922" cy="722577"/>
          </a:xfrm>
        </p:grpSpPr>
        <p:pic>
          <p:nvPicPr>
            <p:cNvPr id="106" name="Picture 105"/>
            <p:cNvPicPr>
              <a:picLocks noChangeAspect="1"/>
            </p:cNvPicPr>
            <p:nvPr/>
          </p:nvPicPr>
          <p:blipFill>
            <a:blip r:embed="rId5">
              <a:biLevel thresh="25000"/>
            </a:blip>
            <a:stretch>
              <a:fillRect/>
            </a:stretch>
          </p:blipFill>
          <p:spPr>
            <a:xfrm>
              <a:off x="2793456" y="4523072"/>
              <a:ext cx="501922" cy="501922"/>
            </a:xfrm>
            <a:prstGeom prst="rect">
              <a:avLst/>
            </a:prstGeom>
          </p:spPr>
        </p:pic>
        <p:sp>
          <p:nvSpPr>
            <p:cNvPr id="107" name="Rectangle 180"/>
            <p:cNvSpPr>
              <a:spLocks noChangeArrowheads="1"/>
            </p:cNvSpPr>
            <p:nvPr/>
          </p:nvSpPr>
          <p:spPr bwMode="auto">
            <a:xfrm>
              <a:off x="2945402" y="5072973"/>
              <a:ext cx="197170"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ML</a:t>
              </a:r>
              <a:endParaRPr lang="en-US" altLang="en-US" sz="1836" dirty="0"/>
            </a:p>
          </p:txBody>
        </p:sp>
      </p:grpSp>
      <p:grpSp>
        <p:nvGrpSpPr>
          <p:cNvPr id="111" name="Group 110"/>
          <p:cNvGrpSpPr/>
          <p:nvPr/>
        </p:nvGrpSpPr>
        <p:grpSpPr>
          <a:xfrm>
            <a:off x="3295171" y="5919975"/>
            <a:ext cx="634789" cy="707260"/>
            <a:chOff x="2807366" y="5470626"/>
            <a:chExt cx="634789" cy="707260"/>
          </a:xfrm>
        </p:grpSpPr>
        <p:pic>
          <p:nvPicPr>
            <p:cNvPr id="109" name="Picture 108"/>
            <p:cNvPicPr>
              <a:picLocks noChangeAspect="1"/>
            </p:cNvPicPr>
            <p:nvPr/>
          </p:nvPicPr>
          <p:blipFill>
            <a:blip r:embed="rId6">
              <a:biLevel thresh="25000"/>
            </a:blip>
            <a:stretch>
              <a:fillRect/>
            </a:stretch>
          </p:blipFill>
          <p:spPr>
            <a:xfrm>
              <a:off x="2871431" y="5470626"/>
              <a:ext cx="509149" cy="509149"/>
            </a:xfrm>
            <a:prstGeom prst="rect">
              <a:avLst/>
            </a:prstGeom>
          </p:spPr>
        </p:pic>
        <p:sp>
          <p:nvSpPr>
            <p:cNvPr id="110" name="Rectangle 180"/>
            <p:cNvSpPr>
              <a:spLocks noChangeArrowheads="1"/>
            </p:cNvSpPr>
            <p:nvPr/>
          </p:nvSpPr>
          <p:spPr bwMode="auto">
            <a:xfrm>
              <a:off x="2807366" y="6005210"/>
              <a:ext cx="634789"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HDInsight</a:t>
              </a:r>
              <a:endParaRPr lang="en-US" altLang="en-US" sz="1836" dirty="0"/>
            </a:p>
          </p:txBody>
        </p:sp>
      </p:grpSp>
      <p:grpSp>
        <p:nvGrpSpPr>
          <p:cNvPr id="112" name="Group 111"/>
          <p:cNvGrpSpPr/>
          <p:nvPr/>
        </p:nvGrpSpPr>
        <p:grpSpPr>
          <a:xfrm>
            <a:off x="4354116" y="5820355"/>
            <a:ext cx="625171" cy="812259"/>
            <a:chOff x="2781511" y="5818653"/>
            <a:chExt cx="625171" cy="812259"/>
          </a:xfrm>
        </p:grpSpPr>
        <p:pic>
          <p:nvPicPr>
            <p:cNvPr id="113" name="Picture 112"/>
            <p:cNvPicPr>
              <a:picLocks noChangeAspect="1"/>
            </p:cNvPicPr>
            <p:nvPr/>
          </p:nvPicPr>
          <p:blipFill>
            <a:blip r:embed="rId7">
              <a:biLevel thresh="25000"/>
            </a:blip>
            <a:stretch>
              <a:fillRect/>
            </a:stretch>
          </p:blipFill>
          <p:spPr>
            <a:xfrm>
              <a:off x="2799474" y="5818653"/>
              <a:ext cx="586866" cy="586866"/>
            </a:xfrm>
            <a:prstGeom prst="rect">
              <a:avLst/>
            </a:prstGeom>
          </p:spPr>
        </p:pic>
        <p:sp>
          <p:nvSpPr>
            <p:cNvPr id="114" name="Rectangle 180"/>
            <p:cNvSpPr>
              <a:spLocks noChangeArrowheads="1"/>
            </p:cNvSpPr>
            <p:nvPr/>
          </p:nvSpPr>
          <p:spPr bwMode="auto">
            <a:xfrm>
              <a:off x="2781511" y="6458236"/>
              <a:ext cx="625171"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Data Lake</a:t>
              </a:r>
              <a:endParaRPr lang="en-US" altLang="en-US" sz="1836" dirty="0"/>
            </a:p>
          </p:txBody>
        </p:sp>
      </p:grpSp>
      <p:grpSp>
        <p:nvGrpSpPr>
          <p:cNvPr id="119" name="Group 118"/>
          <p:cNvGrpSpPr/>
          <p:nvPr/>
        </p:nvGrpSpPr>
        <p:grpSpPr>
          <a:xfrm>
            <a:off x="2232446" y="5885847"/>
            <a:ext cx="528991" cy="751392"/>
            <a:chOff x="2851589" y="5575283"/>
            <a:chExt cx="528991" cy="751392"/>
          </a:xfrm>
        </p:grpSpPr>
        <p:pic>
          <p:nvPicPr>
            <p:cNvPr id="115" name="Picture 114"/>
            <p:cNvPicPr>
              <a:picLocks noChangeAspect="1"/>
            </p:cNvPicPr>
            <p:nvPr/>
          </p:nvPicPr>
          <p:blipFill>
            <a:blip r:embed="rId8">
              <a:biLevel thresh="25000"/>
            </a:blip>
            <a:stretch>
              <a:fillRect/>
            </a:stretch>
          </p:blipFill>
          <p:spPr>
            <a:xfrm>
              <a:off x="2871431" y="5575283"/>
              <a:ext cx="509149" cy="509149"/>
            </a:xfrm>
            <a:prstGeom prst="rect">
              <a:avLst/>
            </a:prstGeom>
          </p:spPr>
        </p:pic>
        <p:sp>
          <p:nvSpPr>
            <p:cNvPr id="118" name="Rectangle 180"/>
            <p:cNvSpPr>
              <a:spLocks noChangeArrowheads="1"/>
            </p:cNvSpPr>
            <p:nvPr/>
          </p:nvSpPr>
          <p:spPr bwMode="auto">
            <a:xfrm>
              <a:off x="2851589" y="6153999"/>
              <a:ext cx="528991" cy="17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122" dirty="0">
                  <a:latin typeface="Segoe UI" panose="020B0502040204020203" pitchFamily="34" charset="0"/>
                </a:rPr>
                <a:t>SQL DW</a:t>
              </a:r>
              <a:endParaRPr lang="en-US" altLang="en-US" sz="1836" dirty="0"/>
            </a:p>
          </p:txBody>
        </p:sp>
      </p:grpSp>
      <p:cxnSp>
        <p:nvCxnSpPr>
          <p:cNvPr id="121" name="Straight Arrow Connector 120"/>
          <p:cNvCxnSpPr>
            <a:stCxn id="115" idx="0"/>
            <a:endCxn id="19" idx="0"/>
          </p:cNvCxnSpPr>
          <p:nvPr/>
        </p:nvCxnSpPr>
        <p:spPr>
          <a:xfrm rot="5400000" flipH="1" flipV="1">
            <a:off x="1211317" y="4216887"/>
            <a:ext cx="2964506" cy="373414"/>
          </a:xfrm>
          <a:prstGeom prst="bentConnector4">
            <a:avLst>
              <a:gd name="adj1" fmla="val 48894"/>
              <a:gd name="adj2" fmla="val -804"/>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Oval 126"/>
          <p:cNvSpPr/>
          <p:nvPr/>
        </p:nvSpPr>
        <p:spPr bwMode="auto">
          <a:xfrm>
            <a:off x="1876590" y="5630200"/>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8" name="Straight Arrow Connector 120"/>
          <p:cNvCxnSpPr>
            <a:stCxn id="109" idx="0"/>
            <a:endCxn id="90" idx="5"/>
          </p:cNvCxnSpPr>
          <p:nvPr/>
        </p:nvCxnSpPr>
        <p:spPr>
          <a:xfrm rot="16200000" flipV="1">
            <a:off x="1991402" y="4297566"/>
            <a:ext cx="2998634" cy="246184"/>
          </a:xfrm>
          <a:prstGeom prst="bentConnector2">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20"/>
          <p:cNvCxnSpPr>
            <a:stCxn id="109" idx="0"/>
            <a:endCxn id="10" idx="0"/>
          </p:cNvCxnSpPr>
          <p:nvPr/>
        </p:nvCxnSpPr>
        <p:spPr>
          <a:xfrm rot="16200000" flipV="1">
            <a:off x="2451632" y="4757795"/>
            <a:ext cx="2091128" cy="233231"/>
          </a:xfrm>
          <a:prstGeom prst="bentConnector3">
            <a:avLst>
              <a:gd name="adj1" fmla="val 99975"/>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6" name="Oval 135"/>
          <p:cNvSpPr/>
          <p:nvPr/>
        </p:nvSpPr>
        <p:spPr bwMode="auto">
          <a:xfrm>
            <a:off x="2995616" y="5627459"/>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7" name="Straight Arrow Connector 120"/>
          <p:cNvCxnSpPr>
            <a:endCxn id="90" idx="5"/>
          </p:cNvCxnSpPr>
          <p:nvPr/>
        </p:nvCxnSpPr>
        <p:spPr>
          <a:xfrm rot="16200000" flipV="1">
            <a:off x="2518403" y="3770565"/>
            <a:ext cx="2984974" cy="1286525"/>
          </a:xfrm>
          <a:prstGeom prst="bentConnector2">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8" name="Oval 137"/>
          <p:cNvSpPr/>
          <p:nvPr/>
        </p:nvSpPr>
        <p:spPr bwMode="auto">
          <a:xfrm>
            <a:off x="4035954" y="5613798"/>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Oval 140"/>
          <p:cNvSpPr/>
          <p:nvPr/>
        </p:nvSpPr>
        <p:spPr bwMode="auto">
          <a:xfrm>
            <a:off x="5009089" y="5614110"/>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p:cNvSpPr/>
          <p:nvPr/>
        </p:nvSpPr>
        <p:spPr bwMode="auto">
          <a:xfrm>
            <a:off x="5832984" y="5618815"/>
            <a:ext cx="1239888" cy="1239888"/>
          </a:xfrm>
          <a:prstGeom prst="ellipse">
            <a:avLst/>
          </a:pr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3706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2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1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2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36"/>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11"/>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3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38"/>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12"/>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0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4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05"/>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14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7" grpId="1" animBg="1"/>
      <p:bldP spid="136" grpId="0" animBg="1"/>
      <p:bldP spid="136" grpId="1" animBg="1"/>
      <p:bldP spid="138" grpId="0" animBg="1"/>
      <p:bldP spid="138" grpId="1" animBg="1"/>
      <p:bldP spid="141" grpId="0" animBg="1"/>
      <p:bldP spid="141" grpId="1" animBg="1"/>
      <p:bldP spid="14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Solution #2: Predictive Maintenance</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280" y="1326911"/>
            <a:ext cx="7031049" cy="5220497"/>
          </a:xfrm>
          <a:prstGeom prst="rect">
            <a:avLst/>
          </a:prstGeom>
        </p:spPr>
      </p:pic>
      <p:sp>
        <p:nvSpPr>
          <p:cNvPr id="4" name="TextBox 3"/>
          <p:cNvSpPr txBox="1"/>
          <p:nvPr/>
        </p:nvSpPr>
        <p:spPr>
          <a:xfrm>
            <a:off x="7590208" y="1271910"/>
            <a:ext cx="4345119" cy="3010055"/>
          </a:xfrm>
          <a:prstGeom prst="rect">
            <a:avLst/>
          </a:prstGeom>
          <a:noFill/>
        </p:spPr>
        <p:txBody>
          <a:bodyPr wrap="square" lIns="182880" tIns="146304" rIns="182880" bIns="146304" rtlCol="0">
            <a:spAutoFit/>
          </a:bodyPr>
          <a:lstStyle/>
          <a:p>
            <a:pPr>
              <a:lnSpc>
                <a:spcPct val="90000"/>
              </a:lnSpc>
              <a:spcAft>
                <a:spcPts val="600"/>
              </a:spcAft>
            </a:pPr>
            <a:r>
              <a:rPr lang="en-US" sz="2800" dirty="0"/>
              <a:t>Anticipate maintenance needs and avoid unscheduled downtime by connecting and monitoring your devices for predictive maintenance</a:t>
            </a:r>
            <a:endParaRPr lang="en-US" sz="4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8570964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Differences</a:t>
            </a:r>
          </a:p>
        </p:txBody>
      </p:sp>
      <p:sp>
        <p:nvSpPr>
          <p:cNvPr id="6" name="TextBox 5"/>
          <p:cNvSpPr txBox="1"/>
          <p:nvPr/>
        </p:nvSpPr>
        <p:spPr>
          <a:xfrm>
            <a:off x="274320" y="1494263"/>
            <a:ext cx="8741304" cy="3471720"/>
          </a:xfrm>
          <a:prstGeom prst="rect">
            <a:avLst/>
          </a:prstGeom>
          <a:noFill/>
        </p:spPr>
        <p:txBody>
          <a:bodyPr wrap="none" lIns="182880" tIns="146304" rIns="182880" bIns="146304"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Added</a:t>
            </a: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Machine Learning: model, real-time predictions</a:t>
            </a: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Portal: simulation data visualization</a:t>
            </a:r>
          </a:p>
          <a:p>
            <a:pPr marL="342900" indent="-3429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endParaRPr>
          </a:p>
          <a:p>
            <a:pPr>
              <a:lnSpc>
                <a:spcPct val="90000"/>
              </a:lnSpc>
              <a:spcAft>
                <a:spcPts val="600"/>
              </a:spcAft>
            </a:pPr>
            <a:r>
              <a:rPr lang="en-US" sz="2800" b="1" dirty="0">
                <a:gradFill>
                  <a:gsLst>
                    <a:gs pos="2917">
                      <a:schemeClr val="tx1"/>
                    </a:gs>
                    <a:gs pos="30000">
                      <a:schemeClr val="tx1"/>
                    </a:gs>
                  </a:gsLst>
                  <a:lin ang="5400000" scaled="0"/>
                </a:gradFill>
              </a:rPr>
              <a:t>Removed</a:t>
            </a: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Device Registry: fixed set of simulated sensors only</a:t>
            </a:r>
          </a:p>
          <a:p>
            <a:pPr marL="342900" indent="-3429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rPr>
              <a:t>Rules &amp; Alerts: all data passed to ML for analysis</a:t>
            </a:r>
          </a:p>
        </p:txBody>
      </p:sp>
    </p:spTree>
    <p:extLst>
      <p:ext uri="{BB962C8B-B14F-4D97-AF65-F5344CB8AC3E}">
        <p14:creationId xmlns:p14="http://schemas.microsoft.com/office/powerpoint/2010/main" val="32897336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6" name="TextBox 5"/>
          <p:cNvSpPr txBox="1"/>
          <p:nvPr/>
        </p:nvSpPr>
        <p:spPr>
          <a:xfrm>
            <a:off x="274320" y="1494263"/>
            <a:ext cx="9241120" cy="3416320"/>
          </a:xfrm>
          <a:prstGeom prst="rect">
            <a:avLst/>
          </a:prstGeom>
          <a:noFill/>
        </p:spPr>
        <p:txBody>
          <a:bodyPr wrap="none" lIns="182880" tIns="146304" rIns="182880" bIns="146304"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Azure Reference documents</a:t>
            </a: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hlinkClick r:id="rId2"/>
              </a:rPr>
              <a:t>https://azure.microsoft.com/zh-cn/</a:t>
            </a:r>
            <a:r>
              <a:rPr lang="en-US" sz="2800" dirty="0">
                <a:gradFill>
                  <a:gsLst>
                    <a:gs pos="2917">
                      <a:schemeClr val="tx1"/>
                    </a:gs>
                    <a:gs pos="30000">
                      <a:schemeClr val="tx1"/>
                    </a:gs>
                  </a:gsLst>
                  <a:lin ang="5400000" scaled="0"/>
                </a:gradFill>
              </a:rPr>
              <a:t> </a:t>
            </a:r>
          </a:p>
          <a:p>
            <a:pPr>
              <a:lnSpc>
                <a:spcPct val="90000"/>
              </a:lnSpc>
              <a:spcAft>
                <a:spcPts val="600"/>
              </a:spcAft>
            </a:pPr>
            <a:r>
              <a:rPr lang="en-US" sz="2800" b="1" dirty="0">
                <a:gradFill>
                  <a:gsLst>
                    <a:gs pos="2917">
                      <a:schemeClr val="tx1"/>
                    </a:gs>
                    <a:gs pos="30000">
                      <a:schemeClr val="tx1"/>
                    </a:gs>
                  </a:gsLst>
                  <a:lin ang="5400000" scaled="0"/>
                </a:gradFill>
              </a:rPr>
              <a:t>Azure quick start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hlinkClick r:id="rId3"/>
              </a:rPr>
              <a:t>https://channel9.msdn.com/Series/Microsoft-Azure-Quickstart</a:t>
            </a:r>
            <a:r>
              <a:rPr lang="en-US" sz="2400" dirty="0">
                <a:gradFill>
                  <a:gsLst>
                    <a:gs pos="2917">
                      <a:schemeClr val="tx1"/>
                    </a:gs>
                    <a:gs pos="30000">
                      <a:schemeClr val="tx1"/>
                    </a:gs>
                  </a:gsLst>
                  <a:lin ang="5400000" scaled="0"/>
                </a:gradFill>
              </a:rPr>
              <a:t> </a:t>
            </a:r>
          </a:p>
          <a:p>
            <a:pPr>
              <a:lnSpc>
                <a:spcPct val="90000"/>
              </a:lnSpc>
              <a:spcAft>
                <a:spcPts val="600"/>
              </a:spcAft>
            </a:pPr>
            <a:r>
              <a:rPr lang="en-US" sz="2800" b="1" dirty="0">
                <a:gradFill>
                  <a:gsLst>
                    <a:gs pos="2917">
                      <a:schemeClr val="tx1"/>
                    </a:gs>
                    <a:gs pos="30000">
                      <a:schemeClr val="tx1"/>
                    </a:gs>
                  </a:gsLst>
                  <a:lin ang="5400000" scaled="0"/>
                </a:gradFill>
              </a:rPr>
              <a:t>Azure Blog</a:t>
            </a:r>
          </a:p>
          <a:p>
            <a:pPr marL="457200" indent="-457200">
              <a:lnSpc>
                <a:spcPct val="90000"/>
              </a:lnSpc>
              <a:spcAft>
                <a:spcPts val="600"/>
              </a:spcAft>
              <a:buFont typeface="Wingdings" panose="05000000000000000000" pitchFamily="2" charset="2"/>
              <a:buChar char="l"/>
            </a:pPr>
            <a:r>
              <a:rPr lang="en-US" sz="2800" dirty="0">
                <a:gradFill>
                  <a:gsLst>
                    <a:gs pos="2917">
                      <a:schemeClr val="tx1"/>
                    </a:gs>
                    <a:gs pos="30000">
                      <a:schemeClr val="tx1"/>
                    </a:gs>
                  </a:gsLst>
                  <a:lin ang="5400000" scaled="0"/>
                </a:gradFill>
                <a:hlinkClick r:id="rId4"/>
              </a:rPr>
              <a:t>https://azure.microsoft.com/zh-tw/blog/</a:t>
            </a:r>
            <a:r>
              <a:rPr lang="en-US" sz="2800" dirty="0">
                <a:gradFill>
                  <a:gsLst>
                    <a:gs pos="2917">
                      <a:schemeClr val="tx1"/>
                    </a:gs>
                    <a:gs pos="30000">
                      <a:schemeClr val="tx1"/>
                    </a:gs>
                  </a:gsLst>
                  <a:lin ang="5400000" scaled="0"/>
                </a:gradFill>
              </a:rPr>
              <a:t> </a:t>
            </a:r>
          </a:p>
          <a:p>
            <a:pPr>
              <a:lnSpc>
                <a:spcPct val="90000"/>
              </a:lnSpc>
              <a:spcAft>
                <a:spcPts val="600"/>
              </a:spcAft>
            </a:pPr>
            <a:endParaRPr lang="en-US" sz="28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2182077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18" b="7818"/>
          <a:stretch>
            <a:fillRect/>
          </a:stretch>
        </p:blipFill>
        <p:spPr/>
      </p:pic>
      <p:sp>
        <p:nvSpPr>
          <p:cNvPr id="7" name="Rectangle 6"/>
          <p:cNvSpPr/>
          <p:nvPr/>
        </p:nvSpPr>
        <p:spPr bwMode="ltGray">
          <a:xfrm>
            <a:off x="274638" y="307607"/>
            <a:ext cx="5486400" cy="5475656"/>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Q &amp; A</a:t>
            </a: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6" name="Picture 5"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15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latin typeface="Segoe UI" pitchFamily="34" charset="0"/>
                <a:cs typeface="Arial" charset="0"/>
              </a:rPr>
              <a:t>© 2013 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437365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6" name="TextBox 5"/>
          <p:cNvSpPr txBox="1"/>
          <p:nvPr/>
        </p:nvSpPr>
        <p:spPr>
          <a:xfrm>
            <a:off x="274320" y="1494263"/>
            <a:ext cx="9142631" cy="4865947"/>
          </a:xfrm>
          <a:prstGeom prst="rect">
            <a:avLst/>
          </a:prstGeom>
          <a:noFill/>
        </p:spPr>
        <p:txBody>
          <a:bodyPr wrap="none" lIns="182880" tIns="146304" rIns="182880" bIns="146304" rtlCol="0">
            <a:spAutoFit/>
          </a:bodyPr>
          <a:lstStyle/>
          <a:p>
            <a:pPr>
              <a:lnSpc>
                <a:spcPct val="90000"/>
              </a:lnSpc>
              <a:spcAft>
                <a:spcPts val="600"/>
              </a:spcAft>
            </a:pPr>
            <a:r>
              <a:rPr lang="en-US" altLang="zh-TW" sz="2800" b="1" dirty="0" err="1">
                <a:gradFill>
                  <a:gsLst>
                    <a:gs pos="2917">
                      <a:schemeClr val="tx1"/>
                    </a:gs>
                    <a:gs pos="30000">
                      <a:schemeClr val="tx1"/>
                    </a:gs>
                  </a:gsLst>
                  <a:lin ang="5400000" scaled="0"/>
                </a:gradFill>
              </a:rPr>
              <a:t>Azure@Channel</a:t>
            </a:r>
            <a:r>
              <a:rPr lang="en-US" altLang="zh-TW" sz="2800" b="1" dirty="0">
                <a:gradFill>
                  <a:gsLst>
                    <a:gs pos="2917">
                      <a:schemeClr val="tx1"/>
                    </a:gs>
                    <a:gs pos="30000">
                      <a:schemeClr val="tx1"/>
                    </a:gs>
                  </a:gsLst>
                  <a:lin ang="5400000" scaled="0"/>
                </a:gradFill>
              </a:rPr>
              <a:t> 9</a:t>
            </a:r>
          </a:p>
          <a:p>
            <a:pPr marL="457200" indent="-457200">
              <a:lnSpc>
                <a:spcPct val="90000"/>
              </a:lnSpc>
              <a:spcAft>
                <a:spcPts val="600"/>
              </a:spcAft>
              <a:buFont typeface="Arial" panose="020B0604020202020204" pitchFamily="34" charset="0"/>
              <a:buChar char="•"/>
            </a:pPr>
            <a:r>
              <a:rPr lang="en-US" altLang="zh-TW" sz="2800" dirty="0">
                <a:gradFill>
                  <a:gsLst>
                    <a:gs pos="2917">
                      <a:schemeClr val="tx1"/>
                    </a:gs>
                    <a:gs pos="30000">
                      <a:schemeClr val="tx1"/>
                    </a:gs>
                  </a:gsLst>
                  <a:lin ang="5400000" scaled="0"/>
                </a:gradFill>
                <a:hlinkClick r:id="rId2"/>
              </a:rPr>
              <a:t>https://channel9.msdn.com/Azure</a:t>
            </a:r>
            <a:endParaRPr lang="en-US" altLang="zh-TW" sz="2800" dirty="0">
              <a:gradFill>
                <a:gsLst>
                  <a:gs pos="2917">
                    <a:schemeClr val="tx1"/>
                  </a:gs>
                  <a:gs pos="30000">
                    <a:schemeClr val="tx1"/>
                  </a:gs>
                </a:gsLst>
                <a:lin ang="5400000" scaled="0"/>
              </a:gradFill>
            </a:endParaRPr>
          </a:p>
          <a:p>
            <a:pPr>
              <a:lnSpc>
                <a:spcPct val="90000"/>
              </a:lnSpc>
              <a:spcAft>
                <a:spcPts val="600"/>
              </a:spcAft>
            </a:pPr>
            <a:r>
              <a:rPr lang="en-US" altLang="zh-TW" sz="2800" b="1" dirty="0">
                <a:gradFill>
                  <a:gsLst>
                    <a:gs pos="2917">
                      <a:schemeClr val="tx1"/>
                    </a:gs>
                    <a:gs pos="30000">
                      <a:schemeClr val="tx1"/>
                    </a:gs>
                  </a:gsLst>
                  <a:lin ang="5400000" scaled="0"/>
                </a:gradFill>
              </a:rPr>
              <a:t>Service Update</a:t>
            </a:r>
          </a:p>
          <a:p>
            <a:pPr marL="457200" indent="-457200">
              <a:lnSpc>
                <a:spcPct val="90000"/>
              </a:lnSpc>
              <a:spcAft>
                <a:spcPts val="600"/>
              </a:spcAft>
              <a:buFont typeface="Arial" panose="020B0604020202020204" pitchFamily="34" charset="0"/>
              <a:buChar char="•"/>
            </a:pPr>
            <a:r>
              <a:rPr lang="en-US" altLang="zh-TW" sz="2800" dirty="0">
                <a:gradFill>
                  <a:gsLst>
                    <a:gs pos="2917">
                      <a:schemeClr val="tx1"/>
                    </a:gs>
                    <a:gs pos="30000">
                      <a:schemeClr val="tx1"/>
                    </a:gs>
                  </a:gsLst>
                  <a:lin ang="5400000" scaled="0"/>
                </a:gradFill>
                <a:hlinkClick r:id="rId3"/>
              </a:rPr>
              <a:t>https://azure.microsoft.com/zh-tw/updates/</a:t>
            </a:r>
            <a:endParaRPr lang="en-US" altLang="zh-TW" sz="2800" dirty="0">
              <a:gradFill>
                <a:gsLst>
                  <a:gs pos="2917">
                    <a:schemeClr val="tx1"/>
                  </a:gs>
                  <a:gs pos="30000">
                    <a:schemeClr val="tx1"/>
                  </a:gs>
                </a:gsLst>
                <a:lin ang="5400000" scaled="0"/>
              </a:gradFill>
            </a:endParaRPr>
          </a:p>
          <a:p>
            <a:pPr>
              <a:lnSpc>
                <a:spcPct val="90000"/>
              </a:lnSpc>
              <a:spcAft>
                <a:spcPts val="600"/>
              </a:spcAft>
            </a:pPr>
            <a:r>
              <a:rPr lang="en-US" altLang="zh-TW" sz="2800" b="1" dirty="0">
                <a:gradFill>
                  <a:gsLst>
                    <a:gs pos="2917">
                      <a:schemeClr val="tx1"/>
                    </a:gs>
                    <a:gs pos="30000">
                      <a:schemeClr val="tx1"/>
                    </a:gs>
                  </a:gsLst>
                  <a:lin ang="5400000" scaled="0"/>
                </a:gradFill>
              </a:rPr>
              <a:t>Azure IOT Blogs</a:t>
            </a:r>
          </a:p>
          <a:p>
            <a:pPr marL="457200" indent="-457200">
              <a:lnSpc>
                <a:spcPct val="90000"/>
              </a:lnSpc>
              <a:spcAft>
                <a:spcPts val="600"/>
              </a:spcAft>
              <a:buFont typeface="Arial" panose="020B0604020202020204" pitchFamily="34" charset="0"/>
              <a:buChar char="•"/>
            </a:pPr>
            <a:r>
              <a:rPr lang="en-US" altLang="zh-TW" sz="2800" dirty="0">
                <a:gradFill>
                  <a:gsLst>
                    <a:gs pos="2917">
                      <a:schemeClr val="tx1"/>
                    </a:gs>
                    <a:gs pos="30000">
                      <a:schemeClr val="tx1"/>
                    </a:gs>
                  </a:gsLst>
                  <a:lin ang="5400000" scaled="0"/>
                </a:gradFill>
                <a:hlinkClick r:id="rId4"/>
              </a:rPr>
              <a:t>https://dotblogs.com.tw/maduka/series/1?qq=Azure</a:t>
            </a:r>
            <a:endParaRPr lang="en-US" altLang="zh-TW" sz="2800" dirty="0">
              <a:gradFill>
                <a:gsLst>
                  <a:gs pos="2917">
                    <a:schemeClr val="tx1"/>
                  </a:gs>
                  <a:gs pos="30000">
                    <a:schemeClr val="tx1"/>
                  </a:gs>
                </a:gsLst>
                <a:lin ang="5400000" scaled="0"/>
              </a:gradFill>
            </a:endParaRPr>
          </a:p>
          <a:p>
            <a:pPr marL="457200" indent="-457200">
              <a:lnSpc>
                <a:spcPct val="90000"/>
              </a:lnSpc>
              <a:spcAft>
                <a:spcPts val="600"/>
              </a:spcAft>
              <a:buFont typeface="Arial" panose="020B0604020202020204" pitchFamily="34" charset="0"/>
              <a:buChar char="•"/>
            </a:pPr>
            <a:r>
              <a:rPr lang="en-US" altLang="zh-TW" sz="2800" dirty="0">
                <a:gradFill>
                  <a:gsLst>
                    <a:gs pos="2917">
                      <a:schemeClr val="tx1"/>
                    </a:gs>
                    <a:gs pos="30000">
                      <a:schemeClr val="tx1"/>
                    </a:gs>
                  </a:gsLst>
                  <a:lin ang="5400000" scaled="0"/>
                </a:gradFill>
                <a:hlinkClick r:id="rId5"/>
              </a:rPr>
              <a:t>http://blog.michaelchi.net/</a:t>
            </a:r>
            <a:r>
              <a:rPr lang="en-US" altLang="zh-TW" sz="2800" dirty="0">
                <a:gradFill>
                  <a:gsLst>
                    <a:gs pos="2917">
                      <a:schemeClr val="tx1"/>
                    </a:gs>
                    <a:gs pos="30000">
                      <a:schemeClr val="tx1"/>
                    </a:gs>
                  </a:gsLst>
                  <a:lin ang="5400000" scaled="0"/>
                </a:gradFill>
              </a:rPr>
              <a:t>  </a:t>
            </a:r>
          </a:p>
          <a:p>
            <a:pPr>
              <a:lnSpc>
                <a:spcPct val="90000"/>
              </a:lnSpc>
              <a:spcAft>
                <a:spcPts val="600"/>
              </a:spcAft>
            </a:pPr>
            <a:r>
              <a:rPr lang="en-US" altLang="zh-TW" sz="2800" dirty="0">
                <a:gradFill>
                  <a:gsLst>
                    <a:gs pos="2917">
                      <a:schemeClr val="tx1"/>
                    </a:gs>
                    <a:gs pos="30000">
                      <a:schemeClr val="tx1"/>
                    </a:gs>
                  </a:gsLst>
                  <a:lin ang="5400000" scaled="0"/>
                </a:gradFill>
              </a:rPr>
              <a:t> </a:t>
            </a:r>
          </a:p>
          <a:p>
            <a:pPr>
              <a:lnSpc>
                <a:spcPct val="90000"/>
              </a:lnSpc>
              <a:spcAft>
                <a:spcPts val="600"/>
              </a:spcAft>
            </a:pPr>
            <a:endParaRPr lang="en-US" altLang="zh-TW" sz="2800" dirty="0">
              <a:gradFill>
                <a:gsLst>
                  <a:gs pos="2917">
                    <a:schemeClr val="tx1"/>
                  </a:gs>
                  <a:gs pos="30000">
                    <a:schemeClr val="tx1"/>
                  </a:gs>
                </a:gsLst>
                <a:lin ang="5400000" scaled="0"/>
              </a:gradFill>
            </a:endParaRPr>
          </a:p>
          <a:p>
            <a:pPr>
              <a:lnSpc>
                <a:spcPct val="90000"/>
              </a:lnSpc>
              <a:spcAft>
                <a:spcPts val="600"/>
              </a:spcAft>
            </a:pPr>
            <a:endParaRPr lang="en-US" sz="28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68643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is an Inflection Point</a:t>
            </a:r>
            <a:endParaRPr lang="en-IN" dirty="0"/>
          </a:p>
        </p:txBody>
      </p:sp>
      <p:sp>
        <p:nvSpPr>
          <p:cNvPr id="4" name="Rectangle 3"/>
          <p:cNvSpPr>
            <a:spLocks/>
          </p:cNvSpPr>
          <p:nvPr/>
        </p:nvSpPr>
        <p:spPr bwMode="auto">
          <a:xfrm>
            <a:off x="503237" y="2125662"/>
            <a:ext cx="2286000" cy="27432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Hardware </a:t>
            </a:r>
          </a:p>
          <a:p>
            <a:pPr algn="ctr" defTabSz="932543">
              <a:lnSpc>
                <a:spcPct val="90000"/>
              </a:lnSpc>
            </a:pPr>
            <a:r>
              <a:rPr lang="en-US" sz="2400" spc="-50" dirty="0">
                <a:solidFill>
                  <a:prstClr val="white"/>
                </a:solidFill>
                <a:latin typeface="Segoe UI Light"/>
              </a:rPr>
              <a:t>is cheap</a:t>
            </a:r>
          </a:p>
        </p:txBody>
      </p:sp>
      <p:sp>
        <p:nvSpPr>
          <p:cNvPr id="5" name="Rectangle 4"/>
          <p:cNvSpPr>
            <a:spLocks/>
          </p:cNvSpPr>
          <p:nvPr/>
        </p:nvSpPr>
        <p:spPr bwMode="auto">
          <a:xfrm>
            <a:off x="2775502" y="2125662"/>
            <a:ext cx="2286000" cy="27432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Connectivity </a:t>
            </a:r>
          </a:p>
          <a:p>
            <a:pPr algn="ctr" defTabSz="932543">
              <a:lnSpc>
                <a:spcPct val="90000"/>
              </a:lnSpc>
            </a:pPr>
            <a:r>
              <a:rPr lang="en-US" sz="2400" spc="-50" dirty="0">
                <a:solidFill>
                  <a:prstClr val="white"/>
                </a:solidFill>
                <a:latin typeface="Segoe UI Light"/>
              </a:rPr>
              <a:t>is pervasive</a:t>
            </a:r>
          </a:p>
        </p:txBody>
      </p:sp>
      <p:sp>
        <p:nvSpPr>
          <p:cNvPr id="6" name="Rectangle 5"/>
          <p:cNvSpPr>
            <a:spLocks/>
          </p:cNvSpPr>
          <p:nvPr/>
        </p:nvSpPr>
        <p:spPr bwMode="auto">
          <a:xfrm>
            <a:off x="5047767" y="2125662"/>
            <a:ext cx="2286000" cy="274320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Development </a:t>
            </a:r>
          </a:p>
          <a:p>
            <a:pPr algn="ctr" defTabSz="932543">
              <a:lnSpc>
                <a:spcPct val="90000"/>
              </a:lnSpc>
            </a:pPr>
            <a:r>
              <a:rPr lang="en-US" sz="2400" spc="-50" dirty="0">
                <a:solidFill>
                  <a:prstClr val="white"/>
                </a:solidFill>
                <a:latin typeface="Segoe UI Light"/>
              </a:rPr>
              <a:t>is easy</a:t>
            </a:r>
          </a:p>
        </p:txBody>
      </p:sp>
      <p:sp>
        <p:nvSpPr>
          <p:cNvPr id="7" name="Rectangle 6"/>
          <p:cNvSpPr>
            <a:spLocks/>
          </p:cNvSpPr>
          <p:nvPr/>
        </p:nvSpPr>
        <p:spPr bwMode="auto">
          <a:xfrm>
            <a:off x="9609059" y="2125662"/>
            <a:ext cx="2286000" cy="274320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New Innovative Scenarios</a:t>
            </a:r>
          </a:p>
        </p:txBody>
      </p:sp>
      <p:sp>
        <p:nvSpPr>
          <p:cNvPr id="8" name="Rectangle 7"/>
          <p:cNvSpPr>
            <a:spLocks/>
          </p:cNvSpPr>
          <p:nvPr/>
        </p:nvSpPr>
        <p:spPr bwMode="auto">
          <a:xfrm>
            <a:off x="7320032" y="2125662"/>
            <a:ext cx="2286000" cy="274320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Cloud can deal with big data</a:t>
            </a:r>
          </a:p>
        </p:txBody>
      </p:sp>
      <p:sp>
        <p:nvSpPr>
          <p:cNvPr id="9" name="Donut 305"/>
          <p:cNvSpPr>
            <a:spLocks noChangeAspect="1"/>
          </p:cNvSpPr>
          <p:nvPr/>
        </p:nvSpPr>
        <p:spPr bwMode="auto">
          <a:xfrm>
            <a:off x="2990863" y="2433265"/>
            <a:ext cx="1695312" cy="1074103"/>
          </a:xfrm>
          <a:custGeom>
            <a:avLst/>
            <a:gdLst/>
            <a:ahLst/>
            <a:cxnLst/>
            <a:rect l="l" t="t" r="r" b="b"/>
            <a:pathLst>
              <a:path w="14304566" h="9062981">
                <a:moveTo>
                  <a:pt x="8670498" y="2652923"/>
                </a:moveTo>
                <a:cubicBezTo>
                  <a:pt x="9175507" y="2652923"/>
                  <a:pt x="9584898" y="3062314"/>
                  <a:pt x="9584898" y="3567323"/>
                </a:cubicBezTo>
                <a:cubicBezTo>
                  <a:pt x="9584898" y="4072332"/>
                  <a:pt x="9175507" y="4481723"/>
                  <a:pt x="8670498" y="4481723"/>
                </a:cubicBezTo>
                <a:cubicBezTo>
                  <a:pt x="8501378" y="4481723"/>
                  <a:pt x="8342981" y="4435811"/>
                  <a:pt x="8207589" y="4354926"/>
                </a:cubicBezTo>
                <a:lnTo>
                  <a:pt x="6626750" y="6132018"/>
                </a:lnTo>
                <a:cubicBezTo>
                  <a:pt x="6652031" y="6215011"/>
                  <a:pt x="6665384" y="6303098"/>
                  <a:pt x="6665384" y="6394304"/>
                </a:cubicBezTo>
                <a:cubicBezTo>
                  <a:pt x="6665384" y="6899313"/>
                  <a:pt x="6255993" y="7308704"/>
                  <a:pt x="5750984" y="7308704"/>
                </a:cubicBezTo>
                <a:cubicBezTo>
                  <a:pt x="5245975" y="7308704"/>
                  <a:pt x="4836584" y="6899313"/>
                  <a:pt x="4836584" y="6394304"/>
                </a:cubicBezTo>
                <a:cubicBezTo>
                  <a:pt x="4836584" y="6331269"/>
                  <a:pt x="4842962" y="6269723"/>
                  <a:pt x="4855122" y="6210279"/>
                </a:cubicBezTo>
                <a:lnTo>
                  <a:pt x="2501860" y="4794006"/>
                </a:lnTo>
                <a:cubicBezTo>
                  <a:pt x="2361632" y="4942836"/>
                  <a:pt x="2171420" y="5043486"/>
                  <a:pt x="1958053" y="5069721"/>
                </a:cubicBezTo>
                <a:lnTo>
                  <a:pt x="1382054" y="7363861"/>
                </a:lnTo>
                <a:cubicBezTo>
                  <a:pt x="1649831" y="7522578"/>
                  <a:pt x="1828800" y="7814679"/>
                  <a:pt x="1828800" y="8148581"/>
                </a:cubicBezTo>
                <a:cubicBezTo>
                  <a:pt x="1828800" y="8653590"/>
                  <a:pt x="1419409" y="9062981"/>
                  <a:pt x="914400" y="9062981"/>
                </a:cubicBezTo>
                <a:cubicBezTo>
                  <a:pt x="409391" y="9062981"/>
                  <a:pt x="0" y="8653590"/>
                  <a:pt x="0" y="8148581"/>
                </a:cubicBezTo>
                <a:cubicBezTo>
                  <a:pt x="0" y="7665360"/>
                  <a:pt x="374828" y="7269684"/>
                  <a:pt x="849668" y="7237450"/>
                </a:cubicBezTo>
                <a:lnTo>
                  <a:pt x="1418156" y="4973225"/>
                </a:lnTo>
                <a:cubicBezTo>
                  <a:pt x="1126475" y="4820838"/>
                  <a:pt x="927673" y="4515354"/>
                  <a:pt x="927673" y="4163436"/>
                </a:cubicBezTo>
                <a:cubicBezTo>
                  <a:pt x="927673" y="3658427"/>
                  <a:pt x="1337064" y="3249036"/>
                  <a:pt x="1842073" y="3249036"/>
                </a:cubicBezTo>
                <a:cubicBezTo>
                  <a:pt x="2347082" y="3249036"/>
                  <a:pt x="2756473" y="3658427"/>
                  <a:pt x="2756473" y="4163436"/>
                </a:cubicBezTo>
                <a:cubicBezTo>
                  <a:pt x="2756473" y="4210496"/>
                  <a:pt x="2752918" y="4256726"/>
                  <a:pt x="2744920" y="4301698"/>
                </a:cubicBezTo>
                <a:lnTo>
                  <a:pt x="5122633" y="5732687"/>
                </a:lnTo>
                <a:cubicBezTo>
                  <a:pt x="5285259" y="5575494"/>
                  <a:pt x="5506958" y="5479904"/>
                  <a:pt x="5750984" y="5479904"/>
                </a:cubicBezTo>
                <a:cubicBezTo>
                  <a:pt x="5960050" y="5479904"/>
                  <a:pt x="6152728" y="5550067"/>
                  <a:pt x="6304562" y="5670994"/>
                </a:cubicBezTo>
                <a:lnTo>
                  <a:pt x="7838965" y="3946103"/>
                </a:lnTo>
                <a:cubicBezTo>
                  <a:pt x="7785462" y="3830964"/>
                  <a:pt x="7756098" y="3702573"/>
                  <a:pt x="7756098" y="3567323"/>
                </a:cubicBezTo>
                <a:cubicBezTo>
                  <a:pt x="7756098" y="3062314"/>
                  <a:pt x="8165489" y="2652923"/>
                  <a:pt x="8670498" y="2652923"/>
                </a:cubicBezTo>
                <a:close/>
                <a:moveTo>
                  <a:pt x="9615161" y="2601056"/>
                </a:moveTo>
                <a:lnTo>
                  <a:pt x="9875510" y="3082288"/>
                </a:lnTo>
                <a:lnTo>
                  <a:pt x="9662680" y="3197429"/>
                </a:lnTo>
                <a:lnTo>
                  <a:pt x="9402332" y="2716198"/>
                </a:lnTo>
                <a:close/>
                <a:moveTo>
                  <a:pt x="10346150" y="2231354"/>
                </a:moveTo>
                <a:lnTo>
                  <a:pt x="10606499" y="2712586"/>
                </a:lnTo>
                <a:lnTo>
                  <a:pt x="10232176" y="2915096"/>
                </a:lnTo>
                <a:lnTo>
                  <a:pt x="9971827" y="2433864"/>
                </a:lnTo>
                <a:close/>
                <a:moveTo>
                  <a:pt x="11150437" y="1784309"/>
                </a:moveTo>
                <a:lnTo>
                  <a:pt x="11410786" y="2265541"/>
                </a:lnTo>
                <a:lnTo>
                  <a:pt x="10981100" y="2498003"/>
                </a:lnTo>
                <a:lnTo>
                  <a:pt x="10720751" y="2016771"/>
                </a:lnTo>
                <a:close/>
                <a:moveTo>
                  <a:pt x="11906021" y="1412476"/>
                </a:moveTo>
                <a:lnTo>
                  <a:pt x="12166370" y="1893708"/>
                </a:lnTo>
                <a:lnTo>
                  <a:pt x="11689215" y="2151851"/>
                </a:lnTo>
                <a:lnTo>
                  <a:pt x="11428867" y="1670619"/>
                </a:lnTo>
                <a:close/>
                <a:moveTo>
                  <a:pt x="13207286" y="548640"/>
                </a:moveTo>
                <a:cubicBezTo>
                  <a:pt x="12904280" y="548640"/>
                  <a:pt x="12658646" y="794274"/>
                  <a:pt x="12658646" y="1097280"/>
                </a:cubicBezTo>
                <a:cubicBezTo>
                  <a:pt x="12658646" y="1400286"/>
                  <a:pt x="12904280" y="1645920"/>
                  <a:pt x="13207286" y="1645920"/>
                </a:cubicBezTo>
                <a:cubicBezTo>
                  <a:pt x="13510292" y="1645920"/>
                  <a:pt x="13755926" y="1400286"/>
                  <a:pt x="13755926" y="1097280"/>
                </a:cubicBezTo>
                <a:cubicBezTo>
                  <a:pt x="13755926" y="794274"/>
                  <a:pt x="13510292" y="548640"/>
                  <a:pt x="13207286" y="548640"/>
                </a:cubicBezTo>
                <a:close/>
                <a:moveTo>
                  <a:pt x="13207286" y="0"/>
                </a:moveTo>
                <a:cubicBezTo>
                  <a:pt x="13813297" y="0"/>
                  <a:pt x="14304566" y="491269"/>
                  <a:pt x="14304566" y="1097280"/>
                </a:cubicBezTo>
                <a:cubicBezTo>
                  <a:pt x="14304566" y="1703291"/>
                  <a:pt x="13813297" y="2194560"/>
                  <a:pt x="13207286" y="2194560"/>
                </a:cubicBezTo>
                <a:cubicBezTo>
                  <a:pt x="12601275" y="2194560"/>
                  <a:pt x="12110006" y="1703291"/>
                  <a:pt x="12110006" y="1097280"/>
                </a:cubicBezTo>
                <a:cubicBezTo>
                  <a:pt x="12110006" y="491269"/>
                  <a:pt x="12601275" y="0"/>
                  <a:pt x="1320728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9"/>
          <p:cNvSpPr>
            <a:spLocks noChangeAspect="1"/>
          </p:cNvSpPr>
          <p:nvPr/>
        </p:nvSpPr>
        <p:spPr bwMode="auto">
          <a:xfrm>
            <a:off x="7759515" y="2433265"/>
            <a:ext cx="1265175" cy="865734"/>
          </a:xfrm>
          <a:custGeom>
            <a:avLst/>
            <a:gdLst>
              <a:gd name="connsiteX0" fmla="*/ 1329613 w 6424245"/>
              <a:gd name="connsiteY0" fmla="*/ 2742987 h 4395983"/>
              <a:gd name="connsiteX1" fmla="*/ 978237 w 6424245"/>
              <a:gd name="connsiteY1" fmla="*/ 2929812 h 4395983"/>
              <a:gd name="connsiteX2" fmla="*/ 968047 w 6424245"/>
              <a:gd name="connsiteY2" fmla="*/ 2948585 h 4395983"/>
              <a:gd name="connsiteX3" fmla="*/ 1339725 w 6424245"/>
              <a:gd name="connsiteY3" fmla="*/ 3156740 h 4395983"/>
              <a:gd name="connsiteX4" fmla="*/ 959729 w 6424245"/>
              <a:gd name="connsiteY4" fmla="*/ 3369555 h 4395983"/>
              <a:gd name="connsiteX5" fmla="*/ 978237 w 6424245"/>
              <a:gd name="connsiteY5" fmla="*/ 3403654 h 4395983"/>
              <a:gd name="connsiteX6" fmla="*/ 1329613 w 6424245"/>
              <a:gd name="connsiteY6" fmla="*/ 3590479 h 4395983"/>
              <a:gd name="connsiteX7" fmla="*/ 1753361 w 6424245"/>
              <a:gd name="connsiteY7" fmla="*/ 3166733 h 4395983"/>
              <a:gd name="connsiteX8" fmla="*/ 1329613 w 6424245"/>
              <a:gd name="connsiteY8" fmla="*/ 2742987 h 4395983"/>
              <a:gd name="connsiteX9" fmla="*/ 1329613 w 6424245"/>
              <a:gd name="connsiteY9" fmla="*/ 2630820 h 4395983"/>
              <a:gd name="connsiteX10" fmla="*/ 1865527 w 6424245"/>
              <a:gd name="connsiteY10" fmla="*/ 3166733 h 4395983"/>
              <a:gd name="connsiteX11" fmla="*/ 1329613 w 6424245"/>
              <a:gd name="connsiteY11" fmla="*/ 3702646 h 4395983"/>
              <a:gd name="connsiteX12" fmla="*/ 793701 w 6424245"/>
              <a:gd name="connsiteY12" fmla="*/ 3166733 h 4395983"/>
              <a:gd name="connsiteX13" fmla="*/ 1329613 w 6424245"/>
              <a:gd name="connsiteY13" fmla="*/ 2630820 h 4395983"/>
              <a:gd name="connsiteX14" fmla="*/ 967611 w 6424245"/>
              <a:gd name="connsiteY14" fmla="*/ 2032726 h 4395983"/>
              <a:gd name="connsiteX15" fmla="*/ 2865681 w 6424245"/>
              <a:gd name="connsiteY15" fmla="*/ 2032726 h 4395983"/>
              <a:gd name="connsiteX16" fmla="*/ 2961235 w 6424245"/>
              <a:gd name="connsiteY16" fmla="*/ 2105638 h 4395983"/>
              <a:gd name="connsiteX17" fmla="*/ 2961235 w 6424245"/>
              <a:gd name="connsiteY17" fmla="*/ 2125081 h 4395983"/>
              <a:gd name="connsiteX18" fmla="*/ 2865681 w 6424245"/>
              <a:gd name="connsiteY18" fmla="*/ 2197992 h 4395983"/>
              <a:gd name="connsiteX19" fmla="*/ 967611 w 6424245"/>
              <a:gd name="connsiteY19" fmla="*/ 2197992 h 4395983"/>
              <a:gd name="connsiteX20" fmla="*/ 876399 w 6424245"/>
              <a:gd name="connsiteY20" fmla="*/ 2125081 h 4395983"/>
              <a:gd name="connsiteX21" fmla="*/ 876399 w 6424245"/>
              <a:gd name="connsiteY21" fmla="*/ 2105638 h 4395983"/>
              <a:gd name="connsiteX22" fmla="*/ 967611 w 6424245"/>
              <a:gd name="connsiteY22" fmla="*/ 2032726 h 4395983"/>
              <a:gd name="connsiteX23" fmla="*/ 640908 w 6424245"/>
              <a:gd name="connsiteY23" fmla="*/ 2032726 h 4395983"/>
              <a:gd name="connsiteX24" fmla="*/ 726109 w 6424245"/>
              <a:gd name="connsiteY24" fmla="*/ 2115359 h 4395983"/>
              <a:gd name="connsiteX25" fmla="*/ 640908 w 6424245"/>
              <a:gd name="connsiteY25" fmla="*/ 2197992 h 4395983"/>
              <a:gd name="connsiteX26" fmla="*/ 555708 w 6424245"/>
              <a:gd name="connsiteY26" fmla="*/ 2115359 h 4395983"/>
              <a:gd name="connsiteX27" fmla="*/ 640908 w 6424245"/>
              <a:gd name="connsiteY27" fmla="*/ 2032726 h 4395983"/>
              <a:gd name="connsiteX28" fmla="*/ 640908 w 6424245"/>
              <a:gd name="connsiteY28" fmla="*/ 1703220 h 4395983"/>
              <a:gd name="connsiteX29" fmla="*/ 726109 w 6424245"/>
              <a:gd name="connsiteY29" fmla="*/ 1785340 h 4395983"/>
              <a:gd name="connsiteX30" fmla="*/ 640908 w 6424245"/>
              <a:gd name="connsiteY30" fmla="*/ 1867460 h 4395983"/>
              <a:gd name="connsiteX31" fmla="*/ 555708 w 6424245"/>
              <a:gd name="connsiteY31" fmla="*/ 1785340 h 4395983"/>
              <a:gd name="connsiteX32" fmla="*/ 640908 w 6424245"/>
              <a:gd name="connsiteY32" fmla="*/ 1703220 h 4395983"/>
              <a:gd name="connsiteX33" fmla="*/ 967597 w 6424245"/>
              <a:gd name="connsiteY33" fmla="*/ 1703220 h 4395983"/>
              <a:gd name="connsiteX34" fmla="*/ 2639561 w 6424245"/>
              <a:gd name="connsiteY34" fmla="*/ 1703220 h 4395983"/>
              <a:gd name="connsiteX35" fmla="*/ 2735101 w 6424245"/>
              <a:gd name="connsiteY35" fmla="*/ 1775679 h 4395983"/>
              <a:gd name="connsiteX36" fmla="*/ 2735101 w 6424245"/>
              <a:gd name="connsiteY36" fmla="*/ 1795001 h 4395983"/>
              <a:gd name="connsiteX37" fmla="*/ 2639561 w 6424245"/>
              <a:gd name="connsiteY37" fmla="*/ 1867460 h 4395983"/>
              <a:gd name="connsiteX38" fmla="*/ 967597 w 6424245"/>
              <a:gd name="connsiteY38" fmla="*/ 1867460 h 4395983"/>
              <a:gd name="connsiteX39" fmla="*/ 876399 w 6424245"/>
              <a:gd name="connsiteY39" fmla="*/ 1795001 h 4395983"/>
              <a:gd name="connsiteX40" fmla="*/ 876399 w 6424245"/>
              <a:gd name="connsiteY40" fmla="*/ 1775679 h 4395983"/>
              <a:gd name="connsiteX41" fmla="*/ 967597 w 6424245"/>
              <a:gd name="connsiteY41" fmla="*/ 1703220 h 4395983"/>
              <a:gd name="connsiteX42" fmla="*/ 4146801 w 6424245"/>
              <a:gd name="connsiteY42" fmla="*/ 1627224 h 4395983"/>
              <a:gd name="connsiteX43" fmla="*/ 4184153 w 6424245"/>
              <a:gd name="connsiteY43" fmla="*/ 1627224 h 4395983"/>
              <a:gd name="connsiteX44" fmla="*/ 4338895 w 6424245"/>
              <a:gd name="connsiteY44" fmla="*/ 1720478 h 4395983"/>
              <a:gd name="connsiteX45" fmla="*/ 4338895 w 6424245"/>
              <a:gd name="connsiteY45" fmla="*/ 3510076 h 4395983"/>
              <a:gd name="connsiteX46" fmla="*/ 4659051 w 6424245"/>
              <a:gd name="connsiteY46" fmla="*/ 3510076 h 4395983"/>
              <a:gd name="connsiteX47" fmla="*/ 4659051 w 6424245"/>
              <a:gd name="connsiteY47" fmla="*/ 2568650 h 4395983"/>
              <a:gd name="connsiteX48" fmla="*/ 4829801 w 6424245"/>
              <a:gd name="connsiteY48" fmla="*/ 2497599 h 4395983"/>
              <a:gd name="connsiteX49" fmla="*/ 4867153 w 6424245"/>
              <a:gd name="connsiteY49" fmla="*/ 2497599 h 4395983"/>
              <a:gd name="connsiteX50" fmla="*/ 5043239 w 6424245"/>
              <a:gd name="connsiteY50" fmla="*/ 2568650 h 4395983"/>
              <a:gd name="connsiteX51" fmla="*/ 5043239 w 6424245"/>
              <a:gd name="connsiteY51" fmla="*/ 3510076 h 4395983"/>
              <a:gd name="connsiteX52" fmla="*/ 5363395 w 6424245"/>
              <a:gd name="connsiteY52" fmla="*/ 3510076 h 4395983"/>
              <a:gd name="connsiteX53" fmla="*/ 5363395 w 6424245"/>
              <a:gd name="connsiteY53" fmla="*/ 2151225 h 4395983"/>
              <a:gd name="connsiteX54" fmla="*/ 5507465 w 6424245"/>
              <a:gd name="connsiteY54" fmla="*/ 2053530 h 4395983"/>
              <a:gd name="connsiteX55" fmla="*/ 5544817 w 6424245"/>
              <a:gd name="connsiteY55" fmla="*/ 2053530 h 4395983"/>
              <a:gd name="connsiteX56" fmla="*/ 5704895 w 6424245"/>
              <a:gd name="connsiteY56" fmla="*/ 2151225 h 4395983"/>
              <a:gd name="connsiteX57" fmla="*/ 5704895 w 6424245"/>
              <a:gd name="connsiteY57" fmla="*/ 3510076 h 4395983"/>
              <a:gd name="connsiteX58" fmla="*/ 5843629 w 6424245"/>
              <a:gd name="connsiteY58" fmla="*/ 3510076 h 4395983"/>
              <a:gd name="connsiteX59" fmla="*/ 5902325 w 6424245"/>
              <a:gd name="connsiteY59" fmla="*/ 3572245 h 4395983"/>
              <a:gd name="connsiteX60" fmla="*/ 5843629 w 6424245"/>
              <a:gd name="connsiteY60" fmla="*/ 3634415 h 4395983"/>
              <a:gd name="connsiteX61" fmla="*/ 3159655 w 6424245"/>
              <a:gd name="connsiteY61" fmla="*/ 3634415 h 4395983"/>
              <a:gd name="connsiteX62" fmla="*/ 3100959 w 6424245"/>
              <a:gd name="connsiteY62" fmla="*/ 3572245 h 4395983"/>
              <a:gd name="connsiteX63" fmla="*/ 3159655 w 6424245"/>
              <a:gd name="connsiteY63" fmla="*/ 3510076 h 4395983"/>
              <a:gd name="connsiteX64" fmla="*/ 3335741 w 6424245"/>
              <a:gd name="connsiteY64" fmla="*/ 3510076 h 4395983"/>
              <a:gd name="connsiteX65" fmla="*/ 3335741 w 6424245"/>
              <a:gd name="connsiteY65" fmla="*/ 2883939 h 4395983"/>
              <a:gd name="connsiteX66" fmla="*/ 3469139 w 6424245"/>
              <a:gd name="connsiteY66" fmla="*/ 2799566 h 4395983"/>
              <a:gd name="connsiteX67" fmla="*/ 3506489 w 6424245"/>
              <a:gd name="connsiteY67" fmla="*/ 2799566 h 4395983"/>
              <a:gd name="connsiteX68" fmla="*/ 3655897 w 6424245"/>
              <a:gd name="connsiteY68" fmla="*/ 2883939 h 4395983"/>
              <a:gd name="connsiteX69" fmla="*/ 3655897 w 6424245"/>
              <a:gd name="connsiteY69" fmla="*/ 3510076 h 4395983"/>
              <a:gd name="connsiteX70" fmla="*/ 3997395 w 6424245"/>
              <a:gd name="connsiteY70" fmla="*/ 3510076 h 4395983"/>
              <a:gd name="connsiteX71" fmla="*/ 3997395 w 6424245"/>
              <a:gd name="connsiteY71" fmla="*/ 1720478 h 4395983"/>
              <a:gd name="connsiteX72" fmla="*/ 4146801 w 6424245"/>
              <a:gd name="connsiteY72" fmla="*/ 1627224 h 4395983"/>
              <a:gd name="connsiteX73" fmla="*/ 967641 w 6424245"/>
              <a:gd name="connsiteY73" fmla="*/ 1372687 h 4395983"/>
              <a:gd name="connsiteX74" fmla="*/ 3005373 w 6424245"/>
              <a:gd name="connsiteY74" fmla="*/ 1372687 h 4395983"/>
              <a:gd name="connsiteX75" fmla="*/ 3100959 w 6424245"/>
              <a:gd name="connsiteY75" fmla="*/ 1445598 h 4395983"/>
              <a:gd name="connsiteX76" fmla="*/ 3100959 w 6424245"/>
              <a:gd name="connsiteY76" fmla="*/ 1465041 h 4395983"/>
              <a:gd name="connsiteX77" fmla="*/ 3005373 w 6424245"/>
              <a:gd name="connsiteY77" fmla="*/ 1537953 h 4395983"/>
              <a:gd name="connsiteX78" fmla="*/ 967641 w 6424245"/>
              <a:gd name="connsiteY78" fmla="*/ 1537953 h 4395983"/>
              <a:gd name="connsiteX79" fmla="*/ 876399 w 6424245"/>
              <a:gd name="connsiteY79" fmla="*/ 1465041 h 4395983"/>
              <a:gd name="connsiteX80" fmla="*/ 876399 w 6424245"/>
              <a:gd name="connsiteY80" fmla="*/ 1445598 h 4395983"/>
              <a:gd name="connsiteX81" fmla="*/ 967641 w 6424245"/>
              <a:gd name="connsiteY81" fmla="*/ 1372687 h 4395983"/>
              <a:gd name="connsiteX82" fmla="*/ 640908 w 6424245"/>
              <a:gd name="connsiteY82" fmla="*/ 1372687 h 4395983"/>
              <a:gd name="connsiteX83" fmla="*/ 726109 w 6424245"/>
              <a:gd name="connsiteY83" fmla="*/ 1455320 h 4395983"/>
              <a:gd name="connsiteX84" fmla="*/ 640908 w 6424245"/>
              <a:gd name="connsiteY84" fmla="*/ 1537953 h 4395983"/>
              <a:gd name="connsiteX85" fmla="*/ 555708 w 6424245"/>
              <a:gd name="connsiteY85" fmla="*/ 1455320 h 4395983"/>
              <a:gd name="connsiteX86" fmla="*/ 640908 w 6424245"/>
              <a:gd name="connsiteY86" fmla="*/ 1372687 h 4395983"/>
              <a:gd name="connsiteX87" fmla="*/ 967591 w 6424245"/>
              <a:gd name="connsiteY87" fmla="*/ 1043181 h 4395983"/>
              <a:gd name="connsiteX88" fmla="*/ 2952109 w 6424245"/>
              <a:gd name="connsiteY88" fmla="*/ 1043181 h 4395983"/>
              <a:gd name="connsiteX89" fmla="*/ 3047643 w 6424245"/>
              <a:gd name="connsiteY89" fmla="*/ 1116092 h 4395983"/>
              <a:gd name="connsiteX90" fmla="*/ 3047643 w 6424245"/>
              <a:gd name="connsiteY90" fmla="*/ 1135535 h 4395983"/>
              <a:gd name="connsiteX91" fmla="*/ 2952109 w 6424245"/>
              <a:gd name="connsiteY91" fmla="*/ 1208447 h 4395983"/>
              <a:gd name="connsiteX92" fmla="*/ 967591 w 6424245"/>
              <a:gd name="connsiteY92" fmla="*/ 1208447 h 4395983"/>
              <a:gd name="connsiteX93" fmla="*/ 876399 w 6424245"/>
              <a:gd name="connsiteY93" fmla="*/ 1135535 h 4395983"/>
              <a:gd name="connsiteX94" fmla="*/ 876399 w 6424245"/>
              <a:gd name="connsiteY94" fmla="*/ 1116092 h 4395983"/>
              <a:gd name="connsiteX95" fmla="*/ 967591 w 6424245"/>
              <a:gd name="connsiteY95" fmla="*/ 1043181 h 4395983"/>
              <a:gd name="connsiteX96" fmla="*/ 640908 w 6424245"/>
              <a:gd name="connsiteY96" fmla="*/ 1043181 h 4395983"/>
              <a:gd name="connsiteX97" fmla="*/ 726109 w 6424245"/>
              <a:gd name="connsiteY97" fmla="*/ 1125814 h 4395983"/>
              <a:gd name="connsiteX98" fmla="*/ 640908 w 6424245"/>
              <a:gd name="connsiteY98" fmla="*/ 1208447 h 4395983"/>
              <a:gd name="connsiteX99" fmla="*/ 555708 w 6424245"/>
              <a:gd name="connsiteY99" fmla="*/ 1125814 h 4395983"/>
              <a:gd name="connsiteX100" fmla="*/ 640908 w 6424245"/>
              <a:gd name="connsiteY100" fmla="*/ 1043181 h 4395983"/>
              <a:gd name="connsiteX101" fmla="*/ 324140 w 6424245"/>
              <a:gd name="connsiteY101" fmla="*/ 703848 h 4395983"/>
              <a:gd name="connsiteX102" fmla="*/ 324140 w 6424245"/>
              <a:gd name="connsiteY102" fmla="*/ 4113425 h 4395983"/>
              <a:gd name="connsiteX103" fmla="*/ 6100105 w 6424245"/>
              <a:gd name="connsiteY103" fmla="*/ 4113425 h 4395983"/>
              <a:gd name="connsiteX104" fmla="*/ 6100105 w 6424245"/>
              <a:gd name="connsiteY104" fmla="*/ 703848 h 4395983"/>
              <a:gd name="connsiteX105" fmla="*/ 193423 w 6424245"/>
              <a:gd name="connsiteY105" fmla="*/ 0 h 4395983"/>
              <a:gd name="connsiteX106" fmla="*/ 6230823 w 6424245"/>
              <a:gd name="connsiteY106" fmla="*/ 0 h 4395983"/>
              <a:gd name="connsiteX107" fmla="*/ 6424245 w 6424245"/>
              <a:gd name="connsiteY107" fmla="*/ 193423 h 4395983"/>
              <a:gd name="connsiteX108" fmla="*/ 6424245 w 6424245"/>
              <a:gd name="connsiteY108" fmla="*/ 4202560 h 4395983"/>
              <a:gd name="connsiteX109" fmla="*/ 6230823 w 6424245"/>
              <a:gd name="connsiteY109" fmla="*/ 4395983 h 4395983"/>
              <a:gd name="connsiteX110" fmla="*/ 193423 w 6424245"/>
              <a:gd name="connsiteY110" fmla="*/ 4395983 h 4395983"/>
              <a:gd name="connsiteX111" fmla="*/ 0 w 6424245"/>
              <a:gd name="connsiteY111" fmla="*/ 4202560 h 4395983"/>
              <a:gd name="connsiteX112" fmla="*/ 0 w 6424245"/>
              <a:gd name="connsiteY112" fmla="*/ 193423 h 4395983"/>
              <a:gd name="connsiteX113" fmla="*/ 193423 w 6424245"/>
              <a:gd name="connsiteY113" fmla="*/ 0 h 43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24245" h="4395983">
                <a:moveTo>
                  <a:pt x="1329613" y="2742987"/>
                </a:moveTo>
                <a:cubicBezTo>
                  <a:pt x="1183347" y="2742987"/>
                  <a:pt x="1054387" y="2817095"/>
                  <a:pt x="978237" y="2929812"/>
                </a:cubicBezTo>
                <a:lnTo>
                  <a:pt x="968047" y="2948585"/>
                </a:lnTo>
                <a:lnTo>
                  <a:pt x="1339725" y="3156740"/>
                </a:lnTo>
                <a:lnTo>
                  <a:pt x="959729" y="3369555"/>
                </a:lnTo>
                <a:lnTo>
                  <a:pt x="978237" y="3403654"/>
                </a:lnTo>
                <a:cubicBezTo>
                  <a:pt x="1054387" y="3516371"/>
                  <a:pt x="1183347" y="3590479"/>
                  <a:pt x="1329613" y="3590479"/>
                </a:cubicBezTo>
                <a:cubicBezTo>
                  <a:pt x="1563643" y="3590479"/>
                  <a:pt x="1753361" y="3400762"/>
                  <a:pt x="1753361" y="3166733"/>
                </a:cubicBezTo>
                <a:cubicBezTo>
                  <a:pt x="1753361" y="2932704"/>
                  <a:pt x="1563643" y="2742987"/>
                  <a:pt x="1329613" y="2742987"/>
                </a:cubicBezTo>
                <a:close/>
                <a:moveTo>
                  <a:pt x="1329613" y="2630820"/>
                </a:moveTo>
                <a:cubicBezTo>
                  <a:pt x="1625591" y="2630820"/>
                  <a:pt x="1865527" y="2870756"/>
                  <a:pt x="1865527" y="3166733"/>
                </a:cubicBezTo>
                <a:cubicBezTo>
                  <a:pt x="1865527" y="3462710"/>
                  <a:pt x="1625591" y="3702646"/>
                  <a:pt x="1329613" y="3702646"/>
                </a:cubicBezTo>
                <a:cubicBezTo>
                  <a:pt x="1033637" y="3702646"/>
                  <a:pt x="793701" y="3462710"/>
                  <a:pt x="793701" y="3166733"/>
                </a:cubicBezTo>
                <a:cubicBezTo>
                  <a:pt x="793701" y="2870756"/>
                  <a:pt x="1033637" y="2630820"/>
                  <a:pt x="1329613" y="2630820"/>
                </a:cubicBezTo>
                <a:close/>
                <a:moveTo>
                  <a:pt x="967611" y="2032726"/>
                </a:moveTo>
                <a:cubicBezTo>
                  <a:pt x="967611" y="2032726"/>
                  <a:pt x="967611" y="2032726"/>
                  <a:pt x="2865681" y="2032726"/>
                </a:cubicBezTo>
                <a:cubicBezTo>
                  <a:pt x="2917801" y="2032726"/>
                  <a:pt x="2961235" y="2066751"/>
                  <a:pt x="2961235" y="2105638"/>
                </a:cubicBezTo>
                <a:cubicBezTo>
                  <a:pt x="2961235" y="2105638"/>
                  <a:pt x="2961235" y="2105638"/>
                  <a:pt x="2961235" y="2125081"/>
                </a:cubicBezTo>
                <a:cubicBezTo>
                  <a:pt x="2961235" y="2163967"/>
                  <a:pt x="2917801" y="2197992"/>
                  <a:pt x="2865681" y="2197992"/>
                </a:cubicBezTo>
                <a:cubicBezTo>
                  <a:pt x="2865681" y="2197992"/>
                  <a:pt x="2865681" y="2197992"/>
                  <a:pt x="967611" y="2197992"/>
                </a:cubicBezTo>
                <a:cubicBezTo>
                  <a:pt x="915489" y="2197992"/>
                  <a:pt x="876399" y="2163967"/>
                  <a:pt x="876399" y="2125081"/>
                </a:cubicBezTo>
                <a:cubicBezTo>
                  <a:pt x="876399" y="2125081"/>
                  <a:pt x="876399" y="2125081"/>
                  <a:pt x="876399" y="2105638"/>
                </a:cubicBezTo>
                <a:cubicBezTo>
                  <a:pt x="876399" y="2066751"/>
                  <a:pt x="915489" y="2032726"/>
                  <a:pt x="967611" y="2032726"/>
                </a:cubicBezTo>
                <a:close/>
                <a:moveTo>
                  <a:pt x="640908" y="2032726"/>
                </a:moveTo>
                <a:cubicBezTo>
                  <a:pt x="687963" y="2032726"/>
                  <a:pt x="726109" y="2069722"/>
                  <a:pt x="726109" y="2115359"/>
                </a:cubicBezTo>
                <a:cubicBezTo>
                  <a:pt x="726109" y="2160996"/>
                  <a:pt x="687963" y="2197992"/>
                  <a:pt x="640908" y="2197992"/>
                </a:cubicBezTo>
                <a:cubicBezTo>
                  <a:pt x="593853" y="2197992"/>
                  <a:pt x="555708" y="2160996"/>
                  <a:pt x="555708" y="2115359"/>
                </a:cubicBezTo>
                <a:cubicBezTo>
                  <a:pt x="555708" y="2069722"/>
                  <a:pt x="593853" y="2032726"/>
                  <a:pt x="640908" y="2032726"/>
                </a:cubicBezTo>
                <a:close/>
                <a:moveTo>
                  <a:pt x="640908" y="1703220"/>
                </a:moveTo>
                <a:cubicBezTo>
                  <a:pt x="687963" y="1703220"/>
                  <a:pt x="726109" y="1739986"/>
                  <a:pt x="726109" y="1785340"/>
                </a:cubicBezTo>
                <a:cubicBezTo>
                  <a:pt x="726109" y="1830694"/>
                  <a:pt x="687963" y="1867460"/>
                  <a:pt x="640908" y="1867460"/>
                </a:cubicBezTo>
                <a:cubicBezTo>
                  <a:pt x="593853" y="1867460"/>
                  <a:pt x="555708" y="1830694"/>
                  <a:pt x="555708" y="1785340"/>
                </a:cubicBezTo>
                <a:cubicBezTo>
                  <a:pt x="555708" y="1739986"/>
                  <a:pt x="593853" y="1703220"/>
                  <a:pt x="640908" y="1703220"/>
                </a:cubicBezTo>
                <a:close/>
                <a:moveTo>
                  <a:pt x="967597" y="1703220"/>
                </a:moveTo>
                <a:cubicBezTo>
                  <a:pt x="967597" y="1703220"/>
                  <a:pt x="967597" y="1703220"/>
                  <a:pt x="2639561" y="1703220"/>
                </a:cubicBezTo>
                <a:cubicBezTo>
                  <a:pt x="2691673" y="1703220"/>
                  <a:pt x="2735101" y="1737034"/>
                  <a:pt x="2735101" y="1775679"/>
                </a:cubicBezTo>
                <a:cubicBezTo>
                  <a:pt x="2735101" y="1775679"/>
                  <a:pt x="2735101" y="1775679"/>
                  <a:pt x="2735101" y="1795001"/>
                </a:cubicBezTo>
                <a:cubicBezTo>
                  <a:pt x="2735101" y="1833646"/>
                  <a:pt x="2691673" y="1867460"/>
                  <a:pt x="2639561" y="1867460"/>
                </a:cubicBezTo>
                <a:cubicBezTo>
                  <a:pt x="2639561" y="1867460"/>
                  <a:pt x="2639561" y="1867460"/>
                  <a:pt x="967597" y="1867460"/>
                </a:cubicBezTo>
                <a:cubicBezTo>
                  <a:pt x="915483" y="1867460"/>
                  <a:pt x="876399" y="1833646"/>
                  <a:pt x="876399" y="1795001"/>
                </a:cubicBezTo>
                <a:cubicBezTo>
                  <a:pt x="876399" y="1795001"/>
                  <a:pt x="876399" y="1795001"/>
                  <a:pt x="876399" y="1775679"/>
                </a:cubicBezTo>
                <a:cubicBezTo>
                  <a:pt x="876399" y="1737034"/>
                  <a:pt x="915483" y="1703220"/>
                  <a:pt x="967597" y="1703220"/>
                </a:cubicBezTo>
                <a:close/>
                <a:moveTo>
                  <a:pt x="4146801" y="1627224"/>
                </a:moveTo>
                <a:cubicBezTo>
                  <a:pt x="4146801" y="1627224"/>
                  <a:pt x="4146801" y="1627224"/>
                  <a:pt x="4184153" y="1627224"/>
                </a:cubicBezTo>
                <a:cubicBezTo>
                  <a:pt x="4269529" y="1627224"/>
                  <a:pt x="4338895" y="1671631"/>
                  <a:pt x="4338895" y="1720478"/>
                </a:cubicBezTo>
                <a:cubicBezTo>
                  <a:pt x="4338895" y="1720478"/>
                  <a:pt x="4338895" y="1720478"/>
                  <a:pt x="4338895" y="3510076"/>
                </a:cubicBezTo>
                <a:cubicBezTo>
                  <a:pt x="4338895" y="3510076"/>
                  <a:pt x="4338895" y="3510076"/>
                  <a:pt x="4659051" y="3510076"/>
                </a:cubicBezTo>
                <a:cubicBezTo>
                  <a:pt x="4659051" y="3510076"/>
                  <a:pt x="4659051" y="3510076"/>
                  <a:pt x="4659051" y="2568650"/>
                </a:cubicBezTo>
                <a:cubicBezTo>
                  <a:pt x="4659051" y="2519802"/>
                  <a:pt x="4744427" y="2497599"/>
                  <a:pt x="4829801" y="2497599"/>
                </a:cubicBezTo>
                <a:cubicBezTo>
                  <a:pt x="4829801" y="2497599"/>
                  <a:pt x="4829801" y="2497599"/>
                  <a:pt x="4867153" y="2497599"/>
                </a:cubicBezTo>
                <a:cubicBezTo>
                  <a:pt x="4947191" y="2497599"/>
                  <a:pt x="5043239" y="2519802"/>
                  <a:pt x="5043239" y="2568650"/>
                </a:cubicBezTo>
                <a:cubicBezTo>
                  <a:pt x="5043239" y="2568650"/>
                  <a:pt x="5043239" y="2568650"/>
                  <a:pt x="5043239" y="3510076"/>
                </a:cubicBezTo>
                <a:cubicBezTo>
                  <a:pt x="5043239" y="3510076"/>
                  <a:pt x="5043239" y="3510076"/>
                  <a:pt x="5363395" y="3510076"/>
                </a:cubicBezTo>
                <a:cubicBezTo>
                  <a:pt x="5363395" y="3510076"/>
                  <a:pt x="5363395" y="3510076"/>
                  <a:pt x="5363395" y="2151225"/>
                </a:cubicBezTo>
                <a:cubicBezTo>
                  <a:pt x="5363395" y="2102378"/>
                  <a:pt x="5422089" y="2053530"/>
                  <a:pt x="5507465" y="2053530"/>
                </a:cubicBezTo>
                <a:cubicBezTo>
                  <a:pt x="5507465" y="2053530"/>
                  <a:pt x="5507465" y="2053530"/>
                  <a:pt x="5544817" y="2053530"/>
                </a:cubicBezTo>
                <a:cubicBezTo>
                  <a:pt x="5630191" y="2053530"/>
                  <a:pt x="5704895" y="2102378"/>
                  <a:pt x="5704895" y="2151225"/>
                </a:cubicBezTo>
                <a:cubicBezTo>
                  <a:pt x="5704895" y="2151225"/>
                  <a:pt x="5704895" y="2151225"/>
                  <a:pt x="5704895" y="3510076"/>
                </a:cubicBezTo>
                <a:cubicBezTo>
                  <a:pt x="5704895" y="3510076"/>
                  <a:pt x="5704895" y="3510076"/>
                  <a:pt x="5843629" y="3510076"/>
                </a:cubicBezTo>
                <a:cubicBezTo>
                  <a:pt x="5875645" y="3510076"/>
                  <a:pt x="5902325" y="3541161"/>
                  <a:pt x="5902325" y="3572245"/>
                </a:cubicBezTo>
                <a:cubicBezTo>
                  <a:pt x="5902325" y="3603330"/>
                  <a:pt x="5875645" y="3634415"/>
                  <a:pt x="5843629" y="3634415"/>
                </a:cubicBezTo>
                <a:cubicBezTo>
                  <a:pt x="5843629" y="3634415"/>
                  <a:pt x="5843629" y="3634415"/>
                  <a:pt x="3159655" y="3634415"/>
                </a:cubicBezTo>
                <a:cubicBezTo>
                  <a:pt x="3127639" y="3634415"/>
                  <a:pt x="3100959" y="3603330"/>
                  <a:pt x="3100959" y="3572245"/>
                </a:cubicBezTo>
                <a:cubicBezTo>
                  <a:pt x="3100959" y="3541161"/>
                  <a:pt x="3127639" y="3510076"/>
                  <a:pt x="3159655" y="3510076"/>
                </a:cubicBezTo>
                <a:cubicBezTo>
                  <a:pt x="3159655" y="3510076"/>
                  <a:pt x="3159655" y="3510076"/>
                  <a:pt x="3335741" y="3510076"/>
                </a:cubicBezTo>
                <a:cubicBezTo>
                  <a:pt x="3335741" y="3510076"/>
                  <a:pt x="3335741" y="3510076"/>
                  <a:pt x="3335741" y="2883939"/>
                </a:cubicBezTo>
                <a:cubicBezTo>
                  <a:pt x="3335741" y="2835091"/>
                  <a:pt x="3383763" y="2799566"/>
                  <a:pt x="3469139" y="2799566"/>
                </a:cubicBezTo>
                <a:cubicBezTo>
                  <a:pt x="3469139" y="2799566"/>
                  <a:pt x="3469139" y="2799566"/>
                  <a:pt x="3506489" y="2799566"/>
                </a:cubicBezTo>
                <a:cubicBezTo>
                  <a:pt x="3586529" y="2799566"/>
                  <a:pt x="3655897" y="2835091"/>
                  <a:pt x="3655897" y="2883939"/>
                </a:cubicBezTo>
                <a:cubicBezTo>
                  <a:pt x="3655897" y="2883939"/>
                  <a:pt x="3655897" y="2883939"/>
                  <a:pt x="3655897" y="3510076"/>
                </a:cubicBezTo>
                <a:cubicBezTo>
                  <a:pt x="3655897" y="3510076"/>
                  <a:pt x="3655897" y="3510076"/>
                  <a:pt x="3997395" y="3510076"/>
                </a:cubicBezTo>
                <a:cubicBezTo>
                  <a:pt x="3997395" y="3510076"/>
                  <a:pt x="3997395" y="3510076"/>
                  <a:pt x="3997395" y="1720478"/>
                </a:cubicBezTo>
                <a:cubicBezTo>
                  <a:pt x="3997395" y="1671631"/>
                  <a:pt x="4066763" y="1627224"/>
                  <a:pt x="4146801" y="1627224"/>
                </a:cubicBezTo>
                <a:close/>
                <a:moveTo>
                  <a:pt x="967641" y="1372687"/>
                </a:moveTo>
                <a:cubicBezTo>
                  <a:pt x="967641" y="1372687"/>
                  <a:pt x="967641" y="1372687"/>
                  <a:pt x="3005373" y="1372687"/>
                </a:cubicBezTo>
                <a:cubicBezTo>
                  <a:pt x="3057511" y="1372687"/>
                  <a:pt x="3100959" y="1406712"/>
                  <a:pt x="3100959" y="1445598"/>
                </a:cubicBezTo>
                <a:cubicBezTo>
                  <a:pt x="3100959" y="1445598"/>
                  <a:pt x="3100959" y="1445598"/>
                  <a:pt x="3100959" y="1465041"/>
                </a:cubicBezTo>
                <a:cubicBezTo>
                  <a:pt x="3100959" y="1503928"/>
                  <a:pt x="3057511" y="1537953"/>
                  <a:pt x="3005373" y="1537953"/>
                </a:cubicBezTo>
                <a:cubicBezTo>
                  <a:pt x="3005373" y="1537953"/>
                  <a:pt x="3005373" y="1537953"/>
                  <a:pt x="967641" y="1537953"/>
                </a:cubicBezTo>
                <a:cubicBezTo>
                  <a:pt x="915503" y="1537953"/>
                  <a:pt x="876399" y="1503928"/>
                  <a:pt x="876399" y="1465041"/>
                </a:cubicBezTo>
                <a:cubicBezTo>
                  <a:pt x="876399" y="1465041"/>
                  <a:pt x="876399" y="1465041"/>
                  <a:pt x="876399" y="1445598"/>
                </a:cubicBezTo>
                <a:cubicBezTo>
                  <a:pt x="876399" y="1406712"/>
                  <a:pt x="915503" y="1372687"/>
                  <a:pt x="967641" y="1372687"/>
                </a:cubicBezTo>
                <a:close/>
                <a:moveTo>
                  <a:pt x="640908" y="1372687"/>
                </a:moveTo>
                <a:cubicBezTo>
                  <a:pt x="687963" y="1372687"/>
                  <a:pt x="726109" y="1409683"/>
                  <a:pt x="726109" y="1455320"/>
                </a:cubicBezTo>
                <a:cubicBezTo>
                  <a:pt x="726109" y="1500957"/>
                  <a:pt x="687963" y="1537953"/>
                  <a:pt x="640908" y="1537953"/>
                </a:cubicBezTo>
                <a:cubicBezTo>
                  <a:pt x="593853" y="1537953"/>
                  <a:pt x="555708" y="1500957"/>
                  <a:pt x="555708" y="1455320"/>
                </a:cubicBezTo>
                <a:cubicBezTo>
                  <a:pt x="555708" y="1409683"/>
                  <a:pt x="593853" y="1372687"/>
                  <a:pt x="640908" y="1372687"/>
                </a:cubicBezTo>
                <a:close/>
                <a:moveTo>
                  <a:pt x="967591" y="1043181"/>
                </a:moveTo>
                <a:cubicBezTo>
                  <a:pt x="967591" y="1043181"/>
                  <a:pt x="967591" y="1043181"/>
                  <a:pt x="2952109" y="1043181"/>
                </a:cubicBezTo>
                <a:cubicBezTo>
                  <a:pt x="3004217" y="1043181"/>
                  <a:pt x="3047643" y="1077206"/>
                  <a:pt x="3047643" y="1116092"/>
                </a:cubicBezTo>
                <a:cubicBezTo>
                  <a:pt x="3047643" y="1116092"/>
                  <a:pt x="3047643" y="1116092"/>
                  <a:pt x="3047643" y="1135535"/>
                </a:cubicBezTo>
                <a:cubicBezTo>
                  <a:pt x="3047643" y="1174422"/>
                  <a:pt x="3004217" y="1208447"/>
                  <a:pt x="2952109" y="1208447"/>
                </a:cubicBezTo>
                <a:cubicBezTo>
                  <a:pt x="2952109" y="1208447"/>
                  <a:pt x="2952109" y="1208447"/>
                  <a:pt x="967591" y="1208447"/>
                </a:cubicBezTo>
                <a:cubicBezTo>
                  <a:pt x="915481" y="1208447"/>
                  <a:pt x="876399" y="1174422"/>
                  <a:pt x="876399" y="1135535"/>
                </a:cubicBezTo>
                <a:cubicBezTo>
                  <a:pt x="876399" y="1135535"/>
                  <a:pt x="876399" y="1135535"/>
                  <a:pt x="876399" y="1116092"/>
                </a:cubicBezTo>
                <a:cubicBezTo>
                  <a:pt x="876399" y="1077206"/>
                  <a:pt x="915481" y="1043181"/>
                  <a:pt x="967591" y="1043181"/>
                </a:cubicBezTo>
                <a:close/>
                <a:moveTo>
                  <a:pt x="640908" y="1043181"/>
                </a:moveTo>
                <a:cubicBezTo>
                  <a:pt x="687963" y="1043181"/>
                  <a:pt x="726109" y="1080177"/>
                  <a:pt x="726109" y="1125814"/>
                </a:cubicBezTo>
                <a:cubicBezTo>
                  <a:pt x="726109" y="1171451"/>
                  <a:pt x="687963" y="1208447"/>
                  <a:pt x="640908" y="1208447"/>
                </a:cubicBezTo>
                <a:cubicBezTo>
                  <a:pt x="593853" y="1208447"/>
                  <a:pt x="555708" y="1171451"/>
                  <a:pt x="555708" y="1125814"/>
                </a:cubicBezTo>
                <a:cubicBezTo>
                  <a:pt x="555708" y="1080177"/>
                  <a:pt x="593853" y="1043181"/>
                  <a:pt x="640908" y="1043181"/>
                </a:cubicBezTo>
                <a:close/>
                <a:moveTo>
                  <a:pt x="324140" y="703848"/>
                </a:moveTo>
                <a:lnTo>
                  <a:pt x="324140" y="4113425"/>
                </a:lnTo>
                <a:lnTo>
                  <a:pt x="6100105" y="4113425"/>
                </a:lnTo>
                <a:lnTo>
                  <a:pt x="6100105" y="703848"/>
                </a:lnTo>
                <a:close/>
                <a:moveTo>
                  <a:pt x="193423" y="0"/>
                </a:moveTo>
                <a:lnTo>
                  <a:pt x="6230823" y="0"/>
                </a:lnTo>
                <a:cubicBezTo>
                  <a:pt x="6337649" y="0"/>
                  <a:pt x="6424245" y="86598"/>
                  <a:pt x="6424245" y="193423"/>
                </a:cubicBezTo>
                <a:lnTo>
                  <a:pt x="6424245" y="4202560"/>
                </a:lnTo>
                <a:cubicBezTo>
                  <a:pt x="6424245" y="4309385"/>
                  <a:pt x="6337649" y="4395983"/>
                  <a:pt x="6230823" y="4395983"/>
                </a:cubicBezTo>
                <a:lnTo>
                  <a:pt x="193423" y="4395983"/>
                </a:lnTo>
                <a:cubicBezTo>
                  <a:pt x="86598" y="4395983"/>
                  <a:pt x="0" y="4309385"/>
                  <a:pt x="0" y="4202560"/>
                </a:cubicBezTo>
                <a:lnTo>
                  <a:pt x="0" y="193423"/>
                </a:lnTo>
                <a:cubicBezTo>
                  <a:pt x="0" y="86598"/>
                  <a:pt x="86598" y="0"/>
                  <a:pt x="19342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362"/>
          <p:cNvSpPr>
            <a:spLocks noChangeAspect="1"/>
          </p:cNvSpPr>
          <p:nvPr/>
        </p:nvSpPr>
        <p:spPr bwMode="auto">
          <a:xfrm rot="19207886">
            <a:off x="5944280" y="2275863"/>
            <a:ext cx="665187" cy="1188720"/>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nvGrpSpPr>
          <p:cNvPr id="3" name="Group 2"/>
          <p:cNvGrpSpPr/>
          <p:nvPr/>
        </p:nvGrpSpPr>
        <p:grpSpPr>
          <a:xfrm>
            <a:off x="797384" y="2724839"/>
            <a:ext cx="1591814" cy="492981"/>
            <a:chOff x="2549163" y="1542688"/>
            <a:chExt cx="2388735" cy="739785"/>
          </a:xfrm>
          <a:solidFill>
            <a:schemeClr val="bg1"/>
          </a:solidFill>
        </p:grpSpPr>
        <p:sp>
          <p:nvSpPr>
            <p:cNvPr id="12" name="Round Same Side Corner Rectangle 11"/>
            <p:cNvSpPr/>
            <p:nvPr/>
          </p:nvSpPr>
          <p:spPr>
            <a:xfrm>
              <a:off x="3040048" y="1542688"/>
              <a:ext cx="998085" cy="721233"/>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algn="ctr" defTabSz="914400">
                <a:defRPr/>
              </a:pPr>
              <a:endParaRPr lang="en-US" sz="1600" kern="0" dirty="0">
                <a:solidFill>
                  <a:srgbClr val="B4A0FF"/>
                </a:solidFill>
                <a:latin typeface="Segoe"/>
              </a:endParaRPr>
            </a:p>
          </p:txBody>
        </p:sp>
        <p:sp>
          <p:nvSpPr>
            <p:cNvPr id="13" name="Rounded Rectangle 223"/>
            <p:cNvSpPr/>
            <p:nvPr/>
          </p:nvSpPr>
          <p:spPr bwMode="auto">
            <a:xfrm>
              <a:off x="2549163" y="1634121"/>
              <a:ext cx="368617"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ounded Rectangle 6"/>
            <p:cNvSpPr/>
            <p:nvPr/>
          </p:nvSpPr>
          <p:spPr bwMode="auto">
            <a:xfrm rot="16200000">
              <a:off x="4222719" y="1520282"/>
              <a:ext cx="591629" cy="83872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822953"/>
              <a:endParaRPr lang="en-US" spc="-135" dirty="0">
                <a:gradFill>
                  <a:gsLst>
                    <a:gs pos="0">
                      <a:srgbClr val="FFFFFF"/>
                    </a:gs>
                    <a:gs pos="100000">
                      <a:srgbClr val="FFFFFF"/>
                    </a:gs>
                  </a:gsLst>
                  <a:lin ang="5400000" scaled="0"/>
                </a:gradFill>
                <a:latin typeface="Segoe Light" pitchFamily="34" charset="0"/>
              </a:endParaRPr>
            </a:p>
          </p:txBody>
        </p:sp>
      </p:grpSp>
      <p:grpSp>
        <p:nvGrpSpPr>
          <p:cNvPr id="15" name="Group 14"/>
          <p:cNvGrpSpPr>
            <a:grpSpLocks noChangeAspect="1"/>
          </p:cNvGrpSpPr>
          <p:nvPr/>
        </p:nvGrpSpPr>
        <p:grpSpPr>
          <a:xfrm>
            <a:off x="10310830" y="2397321"/>
            <a:ext cx="848931" cy="1133627"/>
            <a:chOff x="10036997" y="2439550"/>
            <a:chExt cx="436467" cy="582841"/>
          </a:xfrm>
          <a:solidFill>
            <a:schemeClr val="bg1"/>
          </a:solidFill>
        </p:grpSpPr>
        <p:sp>
          <p:nvSpPr>
            <p:cNvPr id="16" name="Freeform 15"/>
            <p:cNvSpPr>
              <a:spLocks noChangeAspect="1"/>
            </p:cNvSpPr>
            <p:nvPr/>
          </p:nvSpPr>
          <p:spPr bwMode="auto">
            <a:xfrm rot="16200000">
              <a:off x="9963810" y="2512737"/>
              <a:ext cx="582841" cy="436467"/>
            </a:xfrm>
            <a:custGeom>
              <a:avLst/>
              <a:gdLst>
                <a:gd name="connsiteX0" fmla="*/ 221728 w 582841"/>
                <a:gd name="connsiteY0" fmla="*/ 360901 h 436467"/>
                <a:gd name="connsiteX1" fmla="*/ 208302 w 582841"/>
                <a:gd name="connsiteY1" fmla="*/ 347475 h 436467"/>
                <a:gd name="connsiteX2" fmla="*/ 64527 w 582841"/>
                <a:gd name="connsiteY2" fmla="*/ 347475 h 436467"/>
                <a:gd name="connsiteX3" fmla="*/ 51101 w 582841"/>
                <a:gd name="connsiteY3" fmla="*/ 360901 h 436467"/>
                <a:gd name="connsiteX4" fmla="*/ 51101 w 582841"/>
                <a:gd name="connsiteY4" fmla="*/ 379768 h 436467"/>
                <a:gd name="connsiteX5" fmla="*/ 64527 w 582841"/>
                <a:gd name="connsiteY5" fmla="*/ 393194 h 436467"/>
                <a:gd name="connsiteX6" fmla="*/ 208302 w 582841"/>
                <a:gd name="connsiteY6" fmla="*/ 393194 h 436467"/>
                <a:gd name="connsiteX7" fmla="*/ 221728 w 582841"/>
                <a:gd name="connsiteY7" fmla="*/ 379768 h 436467"/>
                <a:gd name="connsiteX8" fmla="*/ 447470 w 582841"/>
                <a:gd name="connsiteY8" fmla="*/ 370334 h 436467"/>
                <a:gd name="connsiteX9" fmla="*/ 424610 w 582841"/>
                <a:gd name="connsiteY9" fmla="*/ 347474 h 436467"/>
                <a:gd name="connsiteX10" fmla="*/ 401750 w 582841"/>
                <a:gd name="connsiteY10" fmla="*/ 370334 h 436467"/>
                <a:gd name="connsiteX11" fmla="*/ 424610 w 582841"/>
                <a:gd name="connsiteY11" fmla="*/ 393194 h 436467"/>
                <a:gd name="connsiteX12" fmla="*/ 447470 w 582841"/>
                <a:gd name="connsiteY12" fmla="*/ 370334 h 436467"/>
                <a:gd name="connsiteX13" fmla="*/ 525714 w 582841"/>
                <a:gd name="connsiteY13" fmla="*/ 370334 h 436467"/>
                <a:gd name="connsiteX14" fmla="*/ 502854 w 582841"/>
                <a:gd name="connsiteY14" fmla="*/ 347474 h 436467"/>
                <a:gd name="connsiteX15" fmla="*/ 479994 w 582841"/>
                <a:gd name="connsiteY15" fmla="*/ 370334 h 436467"/>
                <a:gd name="connsiteX16" fmla="*/ 502854 w 582841"/>
                <a:gd name="connsiteY16" fmla="*/ 393194 h 436467"/>
                <a:gd name="connsiteX17" fmla="*/ 525714 w 582841"/>
                <a:gd name="connsiteY17" fmla="*/ 370334 h 436467"/>
                <a:gd name="connsiteX18" fmla="*/ 549490 w 582841"/>
                <a:gd name="connsiteY18" fmla="*/ 38944 h 436467"/>
                <a:gd name="connsiteX19" fmla="*/ 33350 w 582841"/>
                <a:gd name="connsiteY19" fmla="*/ 38944 h 436467"/>
                <a:gd name="connsiteX20" fmla="*/ 33350 w 582841"/>
                <a:gd name="connsiteY20" fmla="*/ 313754 h 436467"/>
                <a:gd name="connsiteX21" fmla="*/ 549490 w 582841"/>
                <a:gd name="connsiteY21" fmla="*/ 313754 h 436467"/>
                <a:gd name="connsiteX22" fmla="*/ 582841 w 582841"/>
                <a:gd name="connsiteY22" fmla="*/ 39441 h 436467"/>
                <a:gd name="connsiteX23" fmla="*/ 582841 w 582841"/>
                <a:gd name="connsiteY23" fmla="*/ 397028 h 436467"/>
                <a:gd name="connsiteX24" fmla="*/ 543402 w 582841"/>
                <a:gd name="connsiteY24" fmla="*/ 436467 h 436467"/>
                <a:gd name="connsiteX25" fmla="*/ 39439 w 582841"/>
                <a:gd name="connsiteY25" fmla="*/ 436467 h 436467"/>
                <a:gd name="connsiteX26" fmla="*/ 0 w 582841"/>
                <a:gd name="connsiteY26" fmla="*/ 397028 h 436467"/>
                <a:gd name="connsiteX27" fmla="*/ 0 w 582841"/>
                <a:gd name="connsiteY27" fmla="*/ 39441 h 436467"/>
                <a:gd name="connsiteX28" fmla="*/ 39439 w 582841"/>
                <a:gd name="connsiteY28" fmla="*/ 0 h 436467"/>
                <a:gd name="connsiteX29" fmla="*/ 543402 w 582841"/>
                <a:gd name="connsiteY29" fmla="*/ 0 h 436467"/>
                <a:gd name="connsiteX30" fmla="*/ 582841 w 582841"/>
                <a:gd name="connsiteY30" fmla="*/ 39441 h 43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2841" h="436467">
                  <a:moveTo>
                    <a:pt x="221728" y="360901"/>
                  </a:moveTo>
                  <a:cubicBezTo>
                    <a:pt x="221728" y="353486"/>
                    <a:pt x="215717" y="347475"/>
                    <a:pt x="208302" y="347475"/>
                  </a:cubicBezTo>
                  <a:lnTo>
                    <a:pt x="64527" y="347475"/>
                  </a:lnTo>
                  <a:cubicBezTo>
                    <a:pt x="57112" y="347475"/>
                    <a:pt x="51101" y="353486"/>
                    <a:pt x="51101" y="360901"/>
                  </a:cubicBezTo>
                  <a:lnTo>
                    <a:pt x="51101" y="379768"/>
                  </a:lnTo>
                  <a:cubicBezTo>
                    <a:pt x="51101" y="387183"/>
                    <a:pt x="57112" y="393194"/>
                    <a:pt x="64527" y="393194"/>
                  </a:cubicBezTo>
                  <a:lnTo>
                    <a:pt x="208302" y="393194"/>
                  </a:lnTo>
                  <a:cubicBezTo>
                    <a:pt x="215717" y="393194"/>
                    <a:pt x="221728" y="387183"/>
                    <a:pt x="221728" y="379768"/>
                  </a:cubicBezTo>
                  <a:close/>
                  <a:moveTo>
                    <a:pt x="447470" y="370334"/>
                  </a:moveTo>
                  <a:cubicBezTo>
                    <a:pt x="447470" y="357709"/>
                    <a:pt x="437235" y="347474"/>
                    <a:pt x="424610" y="347474"/>
                  </a:cubicBezTo>
                  <a:cubicBezTo>
                    <a:pt x="411985" y="347474"/>
                    <a:pt x="401750" y="357709"/>
                    <a:pt x="401750" y="370334"/>
                  </a:cubicBezTo>
                  <a:cubicBezTo>
                    <a:pt x="401750" y="382959"/>
                    <a:pt x="411985" y="393194"/>
                    <a:pt x="424610" y="393194"/>
                  </a:cubicBezTo>
                  <a:cubicBezTo>
                    <a:pt x="437235" y="393194"/>
                    <a:pt x="447470" y="382959"/>
                    <a:pt x="447470" y="370334"/>
                  </a:cubicBezTo>
                  <a:close/>
                  <a:moveTo>
                    <a:pt x="525714" y="370334"/>
                  </a:moveTo>
                  <a:cubicBezTo>
                    <a:pt x="525714" y="357709"/>
                    <a:pt x="515479" y="347474"/>
                    <a:pt x="502854" y="347474"/>
                  </a:cubicBezTo>
                  <a:cubicBezTo>
                    <a:pt x="490229" y="347474"/>
                    <a:pt x="479994" y="357709"/>
                    <a:pt x="479994" y="370334"/>
                  </a:cubicBezTo>
                  <a:cubicBezTo>
                    <a:pt x="479994" y="382959"/>
                    <a:pt x="490229" y="393194"/>
                    <a:pt x="502854" y="393194"/>
                  </a:cubicBezTo>
                  <a:cubicBezTo>
                    <a:pt x="515479" y="393194"/>
                    <a:pt x="525714" y="382959"/>
                    <a:pt x="525714" y="370334"/>
                  </a:cubicBezTo>
                  <a:close/>
                  <a:moveTo>
                    <a:pt x="549490" y="38944"/>
                  </a:moveTo>
                  <a:lnTo>
                    <a:pt x="33350" y="38944"/>
                  </a:lnTo>
                  <a:lnTo>
                    <a:pt x="33350" y="313754"/>
                  </a:lnTo>
                  <a:lnTo>
                    <a:pt x="549490" y="313754"/>
                  </a:lnTo>
                  <a:close/>
                  <a:moveTo>
                    <a:pt x="582841" y="39441"/>
                  </a:moveTo>
                  <a:lnTo>
                    <a:pt x="582841" y="397028"/>
                  </a:lnTo>
                  <a:cubicBezTo>
                    <a:pt x="582841" y="418810"/>
                    <a:pt x="565184" y="436467"/>
                    <a:pt x="543402" y="436467"/>
                  </a:cubicBezTo>
                  <a:lnTo>
                    <a:pt x="39439" y="436467"/>
                  </a:lnTo>
                  <a:cubicBezTo>
                    <a:pt x="17658" y="436467"/>
                    <a:pt x="0" y="418810"/>
                    <a:pt x="0" y="397028"/>
                  </a:cubicBezTo>
                  <a:lnTo>
                    <a:pt x="0" y="39441"/>
                  </a:lnTo>
                  <a:cubicBezTo>
                    <a:pt x="0" y="17659"/>
                    <a:pt x="17658" y="0"/>
                    <a:pt x="39439" y="0"/>
                  </a:cubicBezTo>
                  <a:lnTo>
                    <a:pt x="543402" y="0"/>
                  </a:lnTo>
                  <a:cubicBezTo>
                    <a:pt x="565184" y="0"/>
                    <a:pt x="582841" y="17659"/>
                    <a:pt x="582841" y="3944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10093777" y="2484194"/>
              <a:ext cx="242663" cy="458557"/>
              <a:chOff x="9906038" y="2563229"/>
              <a:chExt cx="203686" cy="384903"/>
            </a:xfrm>
            <a:grpFill/>
          </p:grpSpPr>
          <p:grpSp>
            <p:nvGrpSpPr>
              <p:cNvPr id="18" name="Group 17"/>
              <p:cNvGrpSpPr/>
              <p:nvPr/>
            </p:nvGrpSpPr>
            <p:grpSpPr>
              <a:xfrm>
                <a:off x="10025141" y="2807959"/>
                <a:ext cx="84583" cy="51677"/>
                <a:chOff x="10495146" y="2518585"/>
                <a:chExt cx="329564" cy="201352"/>
              </a:xfrm>
              <a:grpFill/>
            </p:grpSpPr>
            <p:sp>
              <p:nvSpPr>
                <p:cNvPr id="44"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45"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46"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sp>
            <p:nvSpPr>
              <p:cNvPr id="19" name="Freeform 18"/>
              <p:cNvSpPr>
                <a:spLocks/>
              </p:cNvSpPr>
              <p:nvPr/>
            </p:nvSpPr>
            <p:spPr bwMode="gray">
              <a:xfrm>
                <a:off x="9910246" y="2902413"/>
                <a:ext cx="199478" cy="45719"/>
              </a:xfrm>
              <a:custGeom>
                <a:avLst/>
                <a:gdLst>
                  <a:gd name="connsiteX0" fmla="*/ 4475 w 146768"/>
                  <a:gd name="connsiteY0" fmla="*/ 87705 h 96352"/>
                  <a:gd name="connsiteX1" fmla="*/ 142293 w 146768"/>
                  <a:gd name="connsiteY1" fmla="*/ 87705 h 96352"/>
                  <a:gd name="connsiteX2" fmla="*/ 146768 w 146768"/>
                  <a:gd name="connsiteY2" fmla="*/ 91308 h 96352"/>
                  <a:gd name="connsiteX3" fmla="*/ 146768 w 146768"/>
                  <a:gd name="connsiteY3" fmla="*/ 92749 h 96352"/>
                  <a:gd name="connsiteX4" fmla="*/ 142293 w 146768"/>
                  <a:gd name="connsiteY4" fmla="*/ 96352 h 96352"/>
                  <a:gd name="connsiteX5" fmla="*/ 4475 w 146768"/>
                  <a:gd name="connsiteY5" fmla="*/ 96352 h 96352"/>
                  <a:gd name="connsiteX6" fmla="*/ 0 w 146768"/>
                  <a:gd name="connsiteY6" fmla="*/ 92749 h 96352"/>
                  <a:gd name="connsiteX7" fmla="*/ 0 w 146768"/>
                  <a:gd name="connsiteY7" fmla="*/ 91308 h 96352"/>
                  <a:gd name="connsiteX8" fmla="*/ 4475 w 146768"/>
                  <a:gd name="connsiteY8" fmla="*/ 87705 h 96352"/>
                  <a:gd name="connsiteX9" fmla="*/ 4475 w 146768"/>
                  <a:gd name="connsiteY9" fmla="*/ 58367 h 96352"/>
                  <a:gd name="connsiteX10" fmla="*/ 142293 w 146768"/>
                  <a:gd name="connsiteY10" fmla="*/ 58367 h 96352"/>
                  <a:gd name="connsiteX11" fmla="*/ 146768 w 146768"/>
                  <a:gd name="connsiteY11" fmla="*/ 62099 h 96352"/>
                  <a:gd name="connsiteX12" fmla="*/ 146768 w 146768"/>
                  <a:gd name="connsiteY12" fmla="*/ 63591 h 96352"/>
                  <a:gd name="connsiteX13" fmla="*/ 142293 w 146768"/>
                  <a:gd name="connsiteY13" fmla="*/ 67323 h 96352"/>
                  <a:gd name="connsiteX14" fmla="*/ 4475 w 146768"/>
                  <a:gd name="connsiteY14" fmla="*/ 67323 h 96352"/>
                  <a:gd name="connsiteX15" fmla="*/ 0 w 146768"/>
                  <a:gd name="connsiteY15" fmla="*/ 63591 h 96352"/>
                  <a:gd name="connsiteX16" fmla="*/ 0 w 146768"/>
                  <a:gd name="connsiteY16" fmla="*/ 62099 h 96352"/>
                  <a:gd name="connsiteX17" fmla="*/ 4475 w 146768"/>
                  <a:gd name="connsiteY17" fmla="*/ 58367 h 96352"/>
                  <a:gd name="connsiteX18" fmla="*/ 4475 w 146768"/>
                  <a:gd name="connsiteY18" fmla="*/ 29338 h 96352"/>
                  <a:gd name="connsiteX19" fmla="*/ 142293 w 146768"/>
                  <a:gd name="connsiteY19" fmla="*/ 29338 h 96352"/>
                  <a:gd name="connsiteX20" fmla="*/ 146768 w 146768"/>
                  <a:gd name="connsiteY20" fmla="*/ 32941 h 96352"/>
                  <a:gd name="connsiteX21" fmla="*/ 146768 w 146768"/>
                  <a:gd name="connsiteY21" fmla="*/ 34382 h 96352"/>
                  <a:gd name="connsiteX22" fmla="*/ 142293 w 146768"/>
                  <a:gd name="connsiteY22" fmla="*/ 37985 h 96352"/>
                  <a:gd name="connsiteX23" fmla="*/ 4475 w 146768"/>
                  <a:gd name="connsiteY23" fmla="*/ 37985 h 96352"/>
                  <a:gd name="connsiteX24" fmla="*/ 0 w 146768"/>
                  <a:gd name="connsiteY24" fmla="*/ 34382 h 96352"/>
                  <a:gd name="connsiteX25" fmla="*/ 0 w 146768"/>
                  <a:gd name="connsiteY25" fmla="*/ 32941 h 96352"/>
                  <a:gd name="connsiteX26" fmla="*/ 4475 w 146768"/>
                  <a:gd name="connsiteY26" fmla="*/ 29338 h 96352"/>
                  <a:gd name="connsiteX27" fmla="*/ 4475 w 146768"/>
                  <a:gd name="connsiteY27" fmla="*/ 0 h 96352"/>
                  <a:gd name="connsiteX28" fmla="*/ 142293 w 146768"/>
                  <a:gd name="connsiteY28" fmla="*/ 0 h 96352"/>
                  <a:gd name="connsiteX29" fmla="*/ 146768 w 146768"/>
                  <a:gd name="connsiteY29" fmla="*/ 3732 h 96352"/>
                  <a:gd name="connsiteX30" fmla="*/ 146768 w 146768"/>
                  <a:gd name="connsiteY30" fmla="*/ 5224 h 96352"/>
                  <a:gd name="connsiteX31" fmla="*/ 142293 w 146768"/>
                  <a:gd name="connsiteY31" fmla="*/ 8956 h 96352"/>
                  <a:gd name="connsiteX32" fmla="*/ 4475 w 146768"/>
                  <a:gd name="connsiteY32" fmla="*/ 8956 h 96352"/>
                  <a:gd name="connsiteX33" fmla="*/ 0 w 146768"/>
                  <a:gd name="connsiteY33" fmla="*/ 5224 h 96352"/>
                  <a:gd name="connsiteX34" fmla="*/ 0 w 146768"/>
                  <a:gd name="connsiteY34" fmla="*/ 3732 h 96352"/>
                  <a:gd name="connsiteX35" fmla="*/ 4475 w 146768"/>
                  <a:gd name="connsiteY35" fmla="*/ 0 h 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6768" h="96352">
                    <a:moveTo>
                      <a:pt x="4475" y="87705"/>
                    </a:moveTo>
                    <a:cubicBezTo>
                      <a:pt x="4475" y="87705"/>
                      <a:pt x="4475" y="87705"/>
                      <a:pt x="142293" y="87705"/>
                    </a:cubicBezTo>
                    <a:cubicBezTo>
                      <a:pt x="144978" y="87705"/>
                      <a:pt x="146768" y="89146"/>
                      <a:pt x="146768" y="91308"/>
                    </a:cubicBezTo>
                    <a:cubicBezTo>
                      <a:pt x="146768" y="91308"/>
                      <a:pt x="146768" y="91308"/>
                      <a:pt x="146768" y="92749"/>
                    </a:cubicBezTo>
                    <a:cubicBezTo>
                      <a:pt x="146768" y="94911"/>
                      <a:pt x="144978" y="96352"/>
                      <a:pt x="142293" y="96352"/>
                    </a:cubicBezTo>
                    <a:cubicBezTo>
                      <a:pt x="142293" y="96352"/>
                      <a:pt x="142293" y="96352"/>
                      <a:pt x="4475" y="96352"/>
                    </a:cubicBezTo>
                    <a:cubicBezTo>
                      <a:pt x="1790" y="96352"/>
                      <a:pt x="0" y="94911"/>
                      <a:pt x="0" y="92749"/>
                    </a:cubicBezTo>
                    <a:cubicBezTo>
                      <a:pt x="0" y="92749"/>
                      <a:pt x="0" y="92749"/>
                      <a:pt x="0" y="91308"/>
                    </a:cubicBezTo>
                    <a:cubicBezTo>
                      <a:pt x="0" y="89146"/>
                      <a:pt x="1790" y="87705"/>
                      <a:pt x="4475" y="87705"/>
                    </a:cubicBezTo>
                    <a:close/>
                    <a:moveTo>
                      <a:pt x="4475" y="58367"/>
                    </a:moveTo>
                    <a:cubicBezTo>
                      <a:pt x="4475" y="58367"/>
                      <a:pt x="4475" y="58367"/>
                      <a:pt x="142293" y="58367"/>
                    </a:cubicBezTo>
                    <a:cubicBezTo>
                      <a:pt x="144978" y="58367"/>
                      <a:pt x="146768" y="59860"/>
                      <a:pt x="146768" y="62099"/>
                    </a:cubicBezTo>
                    <a:cubicBezTo>
                      <a:pt x="146768" y="62099"/>
                      <a:pt x="146768" y="62099"/>
                      <a:pt x="146768" y="63591"/>
                    </a:cubicBezTo>
                    <a:cubicBezTo>
                      <a:pt x="146768" y="65830"/>
                      <a:pt x="144978" y="67323"/>
                      <a:pt x="142293" y="67323"/>
                    </a:cubicBezTo>
                    <a:cubicBezTo>
                      <a:pt x="142293" y="67323"/>
                      <a:pt x="142293" y="67323"/>
                      <a:pt x="4475" y="67323"/>
                    </a:cubicBezTo>
                    <a:cubicBezTo>
                      <a:pt x="1790" y="67323"/>
                      <a:pt x="0" y="65830"/>
                      <a:pt x="0" y="63591"/>
                    </a:cubicBezTo>
                    <a:cubicBezTo>
                      <a:pt x="0" y="63591"/>
                      <a:pt x="0" y="63591"/>
                      <a:pt x="0" y="62099"/>
                    </a:cubicBezTo>
                    <a:cubicBezTo>
                      <a:pt x="0" y="59860"/>
                      <a:pt x="1790" y="58367"/>
                      <a:pt x="4475" y="58367"/>
                    </a:cubicBezTo>
                    <a:close/>
                    <a:moveTo>
                      <a:pt x="4475" y="29338"/>
                    </a:moveTo>
                    <a:cubicBezTo>
                      <a:pt x="4475" y="29338"/>
                      <a:pt x="4475" y="29338"/>
                      <a:pt x="142293" y="29338"/>
                    </a:cubicBezTo>
                    <a:cubicBezTo>
                      <a:pt x="144978" y="29338"/>
                      <a:pt x="146768" y="30779"/>
                      <a:pt x="146768" y="32941"/>
                    </a:cubicBezTo>
                    <a:cubicBezTo>
                      <a:pt x="146768" y="32941"/>
                      <a:pt x="146768" y="32941"/>
                      <a:pt x="146768" y="34382"/>
                    </a:cubicBezTo>
                    <a:cubicBezTo>
                      <a:pt x="146768" y="36544"/>
                      <a:pt x="144978" y="37985"/>
                      <a:pt x="142293" y="37985"/>
                    </a:cubicBezTo>
                    <a:cubicBezTo>
                      <a:pt x="142293" y="37985"/>
                      <a:pt x="142293" y="37985"/>
                      <a:pt x="4475" y="37985"/>
                    </a:cubicBezTo>
                    <a:cubicBezTo>
                      <a:pt x="1790" y="37985"/>
                      <a:pt x="0" y="36544"/>
                      <a:pt x="0" y="34382"/>
                    </a:cubicBezTo>
                    <a:cubicBezTo>
                      <a:pt x="0" y="34382"/>
                      <a:pt x="0" y="34382"/>
                      <a:pt x="0" y="32941"/>
                    </a:cubicBezTo>
                    <a:cubicBezTo>
                      <a:pt x="0" y="30779"/>
                      <a:pt x="1790" y="29338"/>
                      <a:pt x="4475" y="29338"/>
                    </a:cubicBezTo>
                    <a:close/>
                    <a:moveTo>
                      <a:pt x="4475" y="0"/>
                    </a:moveTo>
                    <a:cubicBezTo>
                      <a:pt x="4475" y="0"/>
                      <a:pt x="4475" y="0"/>
                      <a:pt x="142293" y="0"/>
                    </a:cubicBezTo>
                    <a:cubicBezTo>
                      <a:pt x="144978" y="0"/>
                      <a:pt x="146768" y="1493"/>
                      <a:pt x="146768" y="3732"/>
                    </a:cubicBezTo>
                    <a:cubicBezTo>
                      <a:pt x="146768" y="3732"/>
                      <a:pt x="146768" y="3732"/>
                      <a:pt x="146768" y="5224"/>
                    </a:cubicBezTo>
                    <a:cubicBezTo>
                      <a:pt x="146768" y="7463"/>
                      <a:pt x="144978" y="8956"/>
                      <a:pt x="142293" y="8956"/>
                    </a:cubicBezTo>
                    <a:cubicBezTo>
                      <a:pt x="142293" y="8956"/>
                      <a:pt x="142293" y="8956"/>
                      <a:pt x="4475" y="8956"/>
                    </a:cubicBezTo>
                    <a:cubicBezTo>
                      <a:pt x="1790" y="8956"/>
                      <a:pt x="0" y="7463"/>
                      <a:pt x="0" y="5224"/>
                    </a:cubicBezTo>
                    <a:cubicBezTo>
                      <a:pt x="0" y="5224"/>
                      <a:pt x="0" y="5224"/>
                      <a:pt x="0" y="3732"/>
                    </a:cubicBezTo>
                    <a:cubicBezTo>
                      <a:pt x="0" y="1493"/>
                      <a:pt x="1790" y="0"/>
                      <a:pt x="44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600" dirty="0">
                  <a:solidFill>
                    <a:srgbClr val="404040"/>
                  </a:solidFill>
                </a:endParaRPr>
              </a:p>
            </p:txBody>
          </p:sp>
          <p:sp>
            <p:nvSpPr>
              <p:cNvPr id="20" name="LOAD METER"/>
              <p:cNvSpPr>
                <a:spLocks noChangeAspect="1"/>
              </p:cNvSpPr>
              <p:nvPr/>
            </p:nvSpPr>
            <p:spPr bwMode="auto">
              <a:xfrm rot="1919497">
                <a:off x="9958928" y="2563229"/>
                <a:ext cx="107627" cy="91440"/>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9907172" y="2794022"/>
                <a:ext cx="89907" cy="78744"/>
                <a:chOff x="4225429" y="1222164"/>
                <a:chExt cx="1460899" cy="1221232"/>
              </a:xfrm>
              <a:grpFill/>
            </p:grpSpPr>
            <p:sp>
              <p:nvSpPr>
                <p:cNvPr id="27" name="Rounded Rectangle 26"/>
                <p:cNvSpPr/>
                <p:nvPr/>
              </p:nvSpPr>
              <p:spPr bwMode="auto">
                <a:xfrm flipH="1">
                  <a:off x="4320679" y="2160270"/>
                  <a:ext cx="845820" cy="266700"/>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rot="19233811" flipH="1">
                  <a:off x="4650722" y="2027618"/>
                  <a:ext cx="180975" cy="229107"/>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1"/>
                <p:cNvSpPr/>
                <p:nvPr/>
              </p:nvSpPr>
              <p:spPr bwMode="auto">
                <a:xfrm rot="1663182" flipH="1">
                  <a:off x="4643040" y="1334313"/>
                  <a:ext cx="193060" cy="512062"/>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rot="6300000" flipH="1">
                  <a:off x="5129668" y="1183759"/>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ounded Rectangle 30"/>
                <p:cNvSpPr/>
                <p:nvPr/>
              </p:nvSpPr>
              <p:spPr bwMode="auto">
                <a:xfrm flipH="1">
                  <a:off x="4225429" y="2293620"/>
                  <a:ext cx="1036320" cy="149776"/>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flipH="1">
                  <a:off x="4394974" y="1762559"/>
                  <a:ext cx="352209" cy="352210"/>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p:cNvSpPr/>
                <p:nvPr/>
              </p:nvSpPr>
              <p:spPr bwMode="auto">
                <a:xfrm flipH="1">
                  <a:off x="4758229" y="1222164"/>
                  <a:ext cx="256032" cy="256033"/>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p:cNvGrpSpPr/>
                <p:nvPr/>
              </p:nvGrpSpPr>
              <p:grpSpPr>
                <a:xfrm rot="20781386">
                  <a:off x="5409524" y="1586085"/>
                  <a:ext cx="276804" cy="467545"/>
                  <a:chOff x="6199773" y="1569838"/>
                  <a:chExt cx="276804" cy="467545"/>
                </a:xfrm>
                <a:grpFill/>
              </p:grpSpPr>
              <p:sp>
                <p:nvSpPr>
                  <p:cNvPr id="36" name="Rectangle 35"/>
                  <p:cNvSpPr/>
                  <p:nvPr/>
                </p:nvSpPr>
                <p:spPr bwMode="auto">
                  <a:xfrm rot="10800000" flipH="1">
                    <a:off x="6289818" y="1569838"/>
                    <a:ext cx="96717" cy="173784"/>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rot="10737439" flipH="1">
                    <a:off x="6282702" y="1724048"/>
                    <a:ext cx="110946" cy="110946"/>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p:cNvGrpSpPr/>
                  <p:nvPr/>
                </p:nvGrpSpPr>
                <p:grpSpPr>
                  <a:xfrm>
                    <a:off x="6199773" y="1764545"/>
                    <a:ext cx="99173" cy="272838"/>
                    <a:chOff x="5426382" y="1788525"/>
                    <a:chExt cx="99173" cy="272838"/>
                  </a:xfrm>
                  <a:grpFill/>
                </p:grpSpPr>
                <p:sp>
                  <p:nvSpPr>
                    <p:cNvPr id="42" name="Rectangle 41"/>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43" name="Diagonal Stripe 42"/>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p:cNvGrpSpPr/>
                  <p:nvPr/>
                </p:nvGrpSpPr>
                <p:grpSpPr>
                  <a:xfrm flipH="1">
                    <a:off x="6377404" y="1764545"/>
                    <a:ext cx="99173" cy="272838"/>
                    <a:chOff x="5426382" y="1788525"/>
                    <a:chExt cx="99173" cy="272838"/>
                  </a:xfrm>
                  <a:grpFill/>
                </p:grpSpPr>
                <p:sp>
                  <p:nvSpPr>
                    <p:cNvPr id="40" name="Rectangle 39"/>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41" name="Diagonal Stripe 40"/>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5" name="Oval 34"/>
                <p:cNvSpPr/>
                <p:nvPr/>
              </p:nvSpPr>
              <p:spPr bwMode="auto">
                <a:xfrm flipH="1">
                  <a:off x="5372628" y="1436546"/>
                  <a:ext cx="192023" cy="192024"/>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 name="VEHICLE TRACKING"/>
              <p:cNvSpPr/>
              <p:nvPr/>
            </p:nvSpPr>
            <p:spPr bwMode="auto">
              <a:xfrm>
                <a:off x="9906038" y="2665908"/>
                <a:ext cx="114660" cy="90822"/>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p:nvPr/>
            </p:nvGrpSpPr>
            <p:grpSpPr>
              <a:xfrm>
                <a:off x="10025141" y="2670640"/>
                <a:ext cx="84583" cy="51677"/>
                <a:chOff x="10495146" y="2518585"/>
                <a:chExt cx="329564" cy="201352"/>
              </a:xfrm>
              <a:grpFill/>
            </p:grpSpPr>
            <p:sp>
              <p:nvSpPr>
                <p:cNvPr id="24"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25"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26"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grpSp>
      </p:grpSp>
    </p:spTree>
    <p:extLst>
      <p:ext uri="{BB962C8B-B14F-4D97-AF65-F5344CB8AC3E}">
        <p14:creationId xmlns:p14="http://schemas.microsoft.com/office/powerpoint/2010/main" val="1133659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ppt_x"/>
                                          </p:val>
                                        </p:tav>
                                        <p:tav tm="100000">
                                          <p:val>
                                            <p:strVal val="#ppt_x"/>
                                          </p:val>
                                        </p:tav>
                                      </p:tavLst>
                                    </p:anim>
                                    <p:anim calcmode="lin" valueType="num">
                                      <p:cBhvr additive="base">
                                        <p:cTn id="12" dur="1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ppt_x"/>
                                          </p:val>
                                        </p:tav>
                                        <p:tav tm="100000">
                                          <p:val>
                                            <p:strVal val="#ppt_x"/>
                                          </p:val>
                                        </p:tav>
                                      </p:tavLst>
                                    </p:anim>
                                    <p:anim calcmode="lin" valueType="num">
                                      <p:cBhvr additive="base">
                                        <p:cTn id="20" dur="1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ppt_x"/>
                                          </p:val>
                                        </p:tav>
                                        <p:tav tm="100000">
                                          <p:val>
                                            <p:strVal val="#ppt_x"/>
                                          </p:val>
                                        </p:tav>
                                      </p:tavLst>
                                    </p:anim>
                                    <p:anim calcmode="lin" valueType="num">
                                      <p:cBhvr additive="base">
                                        <p:cTn id="24"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IoT 2010</a:t>
            </a:r>
          </a:p>
        </p:txBody>
      </p:sp>
      <p:sp>
        <p:nvSpPr>
          <p:cNvPr id="14" name="TextBox 13"/>
          <p:cNvSpPr txBox="1"/>
          <p:nvPr/>
        </p:nvSpPr>
        <p:spPr>
          <a:xfrm>
            <a:off x="5264232"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Cell phone</a:t>
            </a:r>
          </a:p>
        </p:txBody>
      </p:sp>
      <p:sp>
        <p:nvSpPr>
          <p:cNvPr id="22" name="TextBox 21"/>
          <p:cNvSpPr txBox="1"/>
          <p:nvPr/>
        </p:nvSpPr>
        <p:spPr>
          <a:xfrm>
            <a:off x="5264232"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VoIP phone</a:t>
            </a:r>
          </a:p>
        </p:txBody>
      </p:sp>
      <p:sp>
        <p:nvSpPr>
          <p:cNvPr id="138" name="Freeform 121"/>
          <p:cNvSpPr>
            <a:spLocks noEditPoints="1"/>
          </p:cNvSpPr>
          <p:nvPr/>
        </p:nvSpPr>
        <p:spPr bwMode="auto">
          <a:xfrm>
            <a:off x="5457281" y="4291243"/>
            <a:ext cx="392422" cy="612659"/>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nvGrpSpPr>
          <p:cNvPr id="185" name="Group 184"/>
          <p:cNvGrpSpPr/>
          <p:nvPr/>
        </p:nvGrpSpPr>
        <p:grpSpPr>
          <a:xfrm>
            <a:off x="5379197" y="2206333"/>
            <a:ext cx="548590" cy="474510"/>
            <a:chOff x="5472113" y="2459038"/>
            <a:chExt cx="434975" cy="376237"/>
          </a:xfrm>
          <a:solidFill>
            <a:srgbClr val="0078D7"/>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5" name="TextBox 14"/>
          <p:cNvSpPr txBox="1"/>
          <p:nvPr/>
        </p:nvSpPr>
        <p:spPr>
          <a:xfrm>
            <a:off x="6443415"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HVAC</a:t>
            </a:r>
          </a:p>
        </p:txBody>
      </p:sp>
      <p:sp>
        <p:nvSpPr>
          <p:cNvPr id="23" name="TextBox 22"/>
          <p:cNvSpPr txBox="1"/>
          <p:nvPr/>
        </p:nvSpPr>
        <p:spPr>
          <a:xfrm>
            <a:off x="6443415"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Computer</a:t>
            </a:r>
          </a:p>
        </p:txBody>
      </p:sp>
      <p:grpSp>
        <p:nvGrpSpPr>
          <p:cNvPr id="192" name="Group 191"/>
          <p:cNvGrpSpPr/>
          <p:nvPr/>
        </p:nvGrpSpPr>
        <p:grpSpPr>
          <a:xfrm>
            <a:off x="6588412" y="4415376"/>
            <a:ext cx="488526" cy="488526"/>
            <a:chOff x="6450013" y="4075113"/>
            <a:chExt cx="387350" cy="387350"/>
          </a:xfrm>
          <a:solidFill>
            <a:srgbClr val="0078D7"/>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4" name="Group 183"/>
          <p:cNvGrpSpPr/>
          <p:nvPr/>
        </p:nvGrpSpPr>
        <p:grpSpPr>
          <a:xfrm>
            <a:off x="6557379" y="2190316"/>
            <a:ext cx="550593" cy="490527"/>
            <a:chOff x="6440488" y="2454275"/>
            <a:chExt cx="436563" cy="388937"/>
          </a:xfrm>
          <a:solidFill>
            <a:srgbClr val="0078D7"/>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6" name="TextBox 15"/>
          <p:cNvSpPr txBox="1"/>
          <p:nvPr/>
        </p:nvSpPr>
        <p:spPr>
          <a:xfrm>
            <a:off x="7622598"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Vending</a:t>
            </a:r>
          </a:p>
        </p:txBody>
      </p:sp>
      <p:sp>
        <p:nvSpPr>
          <p:cNvPr id="24" name="TextBox 23"/>
          <p:cNvSpPr txBox="1"/>
          <p:nvPr/>
        </p:nvSpPr>
        <p:spPr>
          <a:xfrm>
            <a:off x="7622598"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Printer</a:t>
            </a:r>
          </a:p>
        </p:txBody>
      </p:sp>
      <p:grpSp>
        <p:nvGrpSpPr>
          <p:cNvPr id="193" name="Group 192"/>
          <p:cNvGrpSpPr/>
          <p:nvPr/>
        </p:nvGrpSpPr>
        <p:grpSpPr>
          <a:xfrm>
            <a:off x="7726551" y="4291243"/>
            <a:ext cx="570615" cy="612659"/>
            <a:chOff x="7392988" y="4025900"/>
            <a:chExt cx="452438" cy="485775"/>
          </a:xfrm>
          <a:solidFill>
            <a:srgbClr val="0078D7"/>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3" name="Group 182"/>
          <p:cNvGrpSpPr/>
          <p:nvPr/>
        </p:nvGrpSpPr>
        <p:grpSpPr>
          <a:xfrm>
            <a:off x="7737563" y="2202329"/>
            <a:ext cx="548590" cy="478514"/>
            <a:chOff x="7412038" y="2459038"/>
            <a:chExt cx="434975" cy="379412"/>
          </a:xfrm>
          <a:solidFill>
            <a:srgbClr val="0078D7"/>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7" name="TextBox 16"/>
          <p:cNvSpPr txBox="1"/>
          <p:nvPr/>
        </p:nvSpPr>
        <p:spPr>
          <a:xfrm>
            <a:off x="8801781"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Security</a:t>
            </a:r>
          </a:p>
        </p:txBody>
      </p:sp>
      <p:sp>
        <p:nvSpPr>
          <p:cNvPr id="25" name="TextBox 24"/>
          <p:cNvSpPr txBox="1"/>
          <p:nvPr/>
        </p:nvSpPr>
        <p:spPr>
          <a:xfrm>
            <a:off x="8783055" y="2821123"/>
            <a:ext cx="869439"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Media player</a:t>
            </a:r>
          </a:p>
        </p:txBody>
      </p:sp>
      <p:sp>
        <p:nvSpPr>
          <p:cNvPr id="145" name="Freeform 128"/>
          <p:cNvSpPr>
            <a:spLocks noEditPoints="1"/>
          </p:cNvSpPr>
          <p:nvPr/>
        </p:nvSpPr>
        <p:spPr bwMode="auto">
          <a:xfrm>
            <a:off x="8885712" y="4441405"/>
            <a:ext cx="610658" cy="462497"/>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nvGrpSpPr>
          <p:cNvPr id="182" name="Group 181"/>
          <p:cNvGrpSpPr/>
          <p:nvPr/>
        </p:nvGrpSpPr>
        <p:grpSpPr>
          <a:xfrm>
            <a:off x="9053598" y="2130251"/>
            <a:ext cx="328353" cy="550592"/>
            <a:chOff x="8467725" y="2430463"/>
            <a:chExt cx="260350" cy="436562"/>
          </a:xfrm>
          <a:solidFill>
            <a:srgbClr val="0078D7"/>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3" name="TextBox 12"/>
          <p:cNvSpPr txBox="1"/>
          <p:nvPr/>
        </p:nvSpPr>
        <p:spPr>
          <a:xfrm>
            <a:off x="4013814"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Oven</a:t>
            </a:r>
          </a:p>
        </p:txBody>
      </p:sp>
      <p:sp>
        <p:nvSpPr>
          <p:cNvPr id="21" name="TextBox 20"/>
          <p:cNvSpPr txBox="1"/>
          <p:nvPr/>
        </p:nvSpPr>
        <p:spPr>
          <a:xfrm>
            <a:off x="4013814"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Automobile</a:t>
            </a:r>
          </a:p>
        </p:txBody>
      </p:sp>
      <p:grpSp>
        <p:nvGrpSpPr>
          <p:cNvPr id="191" name="Group 190"/>
          <p:cNvGrpSpPr/>
          <p:nvPr/>
        </p:nvGrpSpPr>
        <p:grpSpPr>
          <a:xfrm>
            <a:off x="4199855" y="4501470"/>
            <a:ext cx="406438" cy="402432"/>
            <a:chOff x="4529138" y="4108450"/>
            <a:chExt cx="322263" cy="319087"/>
          </a:xfrm>
          <a:solidFill>
            <a:srgbClr val="0078D7"/>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6" name="Group 185"/>
          <p:cNvGrpSpPr/>
          <p:nvPr/>
        </p:nvGrpSpPr>
        <p:grpSpPr>
          <a:xfrm>
            <a:off x="3942579" y="2334471"/>
            <a:ext cx="920991" cy="346372"/>
            <a:chOff x="4357688" y="2508250"/>
            <a:chExt cx="730250" cy="274637"/>
          </a:xfrm>
          <a:solidFill>
            <a:srgbClr val="0078D7"/>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2" name="TextBox 11"/>
          <p:cNvSpPr txBox="1"/>
          <p:nvPr/>
        </p:nvSpPr>
        <p:spPr>
          <a:xfrm>
            <a:off x="2763396"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Smart scale</a:t>
            </a:r>
          </a:p>
        </p:txBody>
      </p:sp>
      <p:sp>
        <p:nvSpPr>
          <p:cNvPr id="20" name="TextBox 19"/>
          <p:cNvSpPr txBox="1"/>
          <p:nvPr/>
        </p:nvSpPr>
        <p:spPr>
          <a:xfrm>
            <a:off x="2763396"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Refrigerator</a:t>
            </a:r>
          </a:p>
        </p:txBody>
      </p:sp>
      <p:grpSp>
        <p:nvGrpSpPr>
          <p:cNvPr id="190" name="Group 189"/>
          <p:cNvGrpSpPr/>
          <p:nvPr/>
        </p:nvGrpSpPr>
        <p:grpSpPr>
          <a:xfrm>
            <a:off x="2913398" y="4415376"/>
            <a:ext cx="478516" cy="488526"/>
            <a:chOff x="3522663" y="4075113"/>
            <a:chExt cx="379413" cy="387350"/>
          </a:xfrm>
          <a:solidFill>
            <a:srgbClr val="0078D7"/>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7" name="Group 186"/>
          <p:cNvGrpSpPr/>
          <p:nvPr/>
        </p:nvGrpSpPr>
        <p:grpSpPr>
          <a:xfrm>
            <a:off x="3000492" y="2130251"/>
            <a:ext cx="304328" cy="550592"/>
            <a:chOff x="3632200" y="2433638"/>
            <a:chExt cx="241300" cy="436562"/>
          </a:xfrm>
          <a:solidFill>
            <a:srgbClr val="0078D7"/>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8" name="TextBox 17"/>
          <p:cNvSpPr txBox="1"/>
          <p:nvPr/>
        </p:nvSpPr>
        <p:spPr>
          <a:xfrm>
            <a:off x="9980962" y="5065160"/>
            <a:ext cx="778521"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Television</a:t>
            </a:r>
          </a:p>
        </p:txBody>
      </p:sp>
      <p:sp>
        <p:nvSpPr>
          <p:cNvPr id="26" name="TextBox 25"/>
          <p:cNvSpPr txBox="1"/>
          <p:nvPr/>
        </p:nvSpPr>
        <p:spPr>
          <a:xfrm>
            <a:off x="9980962"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Microwave</a:t>
            </a:r>
          </a:p>
        </p:txBody>
      </p:sp>
      <p:grpSp>
        <p:nvGrpSpPr>
          <p:cNvPr id="194" name="Group 193"/>
          <p:cNvGrpSpPr/>
          <p:nvPr/>
        </p:nvGrpSpPr>
        <p:grpSpPr>
          <a:xfrm>
            <a:off x="10118952" y="4353309"/>
            <a:ext cx="502541" cy="550593"/>
            <a:chOff x="9374188" y="4051300"/>
            <a:chExt cx="398463" cy="436563"/>
          </a:xfrm>
          <a:solidFill>
            <a:srgbClr val="0078D7"/>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1" name="Group 180"/>
          <p:cNvGrpSpPr/>
          <p:nvPr/>
        </p:nvGrpSpPr>
        <p:grpSpPr>
          <a:xfrm>
            <a:off x="10095926" y="2366505"/>
            <a:ext cx="548592" cy="314338"/>
            <a:chOff x="9350375" y="2522538"/>
            <a:chExt cx="434976" cy="249237"/>
          </a:xfrm>
          <a:solidFill>
            <a:srgbClr val="0078D7"/>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11" name="TextBox 10"/>
          <p:cNvSpPr txBox="1"/>
          <p:nvPr/>
        </p:nvSpPr>
        <p:spPr>
          <a:xfrm>
            <a:off x="1491917" y="5065160"/>
            <a:ext cx="870818" cy="18466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dirty="0">
                <a:gradFill>
                  <a:gsLst>
                    <a:gs pos="0">
                      <a:srgbClr val="505050"/>
                    </a:gs>
                    <a:gs pos="100000">
                      <a:srgbClr val="505050"/>
                    </a:gs>
                  </a:gsLst>
                  <a:lin ang="5400000" scaled="1"/>
                </a:gradFill>
              </a:rPr>
              <a:t>Coffee maker</a:t>
            </a:r>
          </a:p>
        </p:txBody>
      </p:sp>
      <p:sp>
        <p:nvSpPr>
          <p:cNvPr id="19" name="TextBox 18"/>
          <p:cNvSpPr txBox="1"/>
          <p:nvPr/>
        </p:nvSpPr>
        <p:spPr>
          <a:xfrm>
            <a:off x="1584213" y="2821123"/>
            <a:ext cx="778521" cy="184666"/>
          </a:xfrm>
          <a:prstGeom prst="rect">
            <a:avLst/>
          </a:prstGeom>
        </p:spPr>
        <p:txBody>
          <a:bodyPr wrap="squar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Alarm clock</a:t>
            </a:r>
          </a:p>
        </p:txBody>
      </p:sp>
      <p:grpSp>
        <p:nvGrpSpPr>
          <p:cNvPr id="189" name="Group 188"/>
          <p:cNvGrpSpPr/>
          <p:nvPr/>
        </p:nvGrpSpPr>
        <p:grpSpPr>
          <a:xfrm>
            <a:off x="1621997" y="4527497"/>
            <a:ext cx="610658" cy="376405"/>
            <a:chOff x="2493963" y="4117975"/>
            <a:chExt cx="484188" cy="298450"/>
          </a:xfrm>
          <a:solidFill>
            <a:srgbClr val="0078D7"/>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188" name="Group 187"/>
          <p:cNvGrpSpPr/>
          <p:nvPr/>
        </p:nvGrpSpPr>
        <p:grpSpPr>
          <a:xfrm>
            <a:off x="1744226" y="2118238"/>
            <a:ext cx="458494" cy="562605"/>
            <a:chOff x="2600325" y="2420938"/>
            <a:chExt cx="363538" cy="446087"/>
          </a:xfrm>
          <a:solidFill>
            <a:srgbClr val="0078D7"/>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213" name="Group 212"/>
          <p:cNvGrpSpPr/>
          <p:nvPr/>
        </p:nvGrpSpPr>
        <p:grpSpPr>
          <a:xfrm>
            <a:off x="676937" y="3214601"/>
            <a:ext cx="525463" cy="481012"/>
            <a:chOff x="673893" y="3298825"/>
            <a:chExt cx="525463" cy="481012"/>
          </a:xfrm>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217" name="Group 216"/>
          <p:cNvGrpSpPr/>
          <p:nvPr/>
        </p:nvGrpSpPr>
        <p:grpSpPr>
          <a:xfrm>
            <a:off x="11246495" y="3214601"/>
            <a:ext cx="525463" cy="481012"/>
            <a:chOff x="11237118" y="3298825"/>
            <a:chExt cx="525463" cy="481012"/>
          </a:xfrm>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221" name="Freeform 92"/>
          <p:cNvSpPr>
            <a:spLocks noEditPoints="1"/>
          </p:cNvSpPr>
          <p:nvPr/>
        </p:nvSpPr>
        <p:spPr bwMode="auto">
          <a:xfrm>
            <a:off x="6028230" y="3149514"/>
            <a:ext cx="365125" cy="550862"/>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2" name="Rectangle 93"/>
          <p:cNvSpPr>
            <a:spLocks noChangeArrowheads="1"/>
          </p:cNvSpPr>
          <p:nvPr/>
        </p:nvSpPr>
        <p:spPr bwMode="auto">
          <a:xfrm>
            <a:off x="13168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3" name="Rectangle 94"/>
          <p:cNvSpPr>
            <a:spLocks noChangeArrowheads="1"/>
          </p:cNvSpPr>
          <p:nvPr/>
        </p:nvSpPr>
        <p:spPr bwMode="auto">
          <a:xfrm>
            <a:off x="66000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4" name="TextBox 223"/>
          <p:cNvSpPr txBox="1"/>
          <p:nvPr/>
        </p:nvSpPr>
        <p:spPr>
          <a:xfrm>
            <a:off x="67876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HOME</a:t>
            </a:r>
          </a:p>
        </p:txBody>
      </p:sp>
      <p:sp>
        <p:nvSpPr>
          <p:cNvPr id="225" name="TextBox 224"/>
          <p:cNvSpPr txBox="1"/>
          <p:nvPr/>
        </p:nvSpPr>
        <p:spPr>
          <a:xfrm>
            <a:off x="11248321"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HOME</a:t>
            </a:r>
          </a:p>
        </p:txBody>
      </p:sp>
      <p:sp>
        <p:nvSpPr>
          <p:cNvPr id="226" name="TextBox 225"/>
          <p:cNvSpPr txBox="1"/>
          <p:nvPr/>
        </p:nvSpPr>
        <p:spPr>
          <a:xfrm>
            <a:off x="5688437" y="3721537"/>
            <a:ext cx="10447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WORKPLACE</a:t>
            </a:r>
          </a:p>
        </p:txBody>
      </p:sp>
    </p:spTree>
    <p:extLst>
      <p:ext uri="{BB962C8B-B14F-4D97-AF65-F5344CB8AC3E}">
        <p14:creationId xmlns:p14="http://schemas.microsoft.com/office/powerpoint/2010/main" val="148038553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59464" y="4449312"/>
            <a:ext cx="1557305" cy="1158347"/>
            <a:chOff x="1270632" y="4066342"/>
            <a:chExt cx="1557305" cy="1158347"/>
          </a:xfrm>
        </p:grpSpPr>
        <p:pic>
          <p:nvPicPr>
            <p:cNvPr id="136" name="Picture 1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4"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Sleep tracking</a:t>
              </a:r>
            </a:p>
          </p:txBody>
        </p:sp>
      </p:grpSp>
      <p:sp>
        <p:nvSpPr>
          <p:cNvPr id="73" name="Rectangle 72"/>
          <p:cNvSpPr/>
          <p:nvPr/>
        </p:nvSpPr>
        <p:spPr bwMode="auto">
          <a:xfrm>
            <a:off x="4979437" y="3066825"/>
            <a:ext cx="2323636" cy="3733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200" spc="-51" dirty="0">
              <a:gradFill>
                <a:gsLst>
                  <a:gs pos="0">
                    <a:srgbClr val="505050"/>
                  </a:gs>
                  <a:gs pos="100000">
                    <a:srgbClr val="505050"/>
                  </a:gs>
                </a:gsLst>
                <a:lin ang="5400000" scaled="1"/>
              </a:gradFill>
              <a:ea typeface="Segoe UI" pitchFamily="34" charset="0"/>
              <a:cs typeface="Segoe UI" pitchFamily="34" charset="0"/>
            </a:endParaRPr>
          </a:p>
        </p:txBody>
      </p:sp>
      <p:sp>
        <p:nvSpPr>
          <p:cNvPr id="11" name="TextBox 10"/>
          <p:cNvSpPr txBox="1"/>
          <p:nvPr/>
        </p:nvSpPr>
        <p:spPr>
          <a:xfrm>
            <a:off x="3083494" y="3215426"/>
            <a:ext cx="976762" cy="184666"/>
          </a:xfrm>
          <a:prstGeom prst="rect">
            <a:avLst/>
          </a:prstGeom>
          <a:solidFill>
            <a:schemeClr val="bg1"/>
          </a:solidFill>
          <a:ln>
            <a:noFill/>
            <a:headEnd type="none" w="med" len="med"/>
            <a:tailEnd type="none" w="med" len="med"/>
          </a:ln>
        </p:spPr>
        <p:txBody>
          <a:bodyPr wrap="none" lIns="93260" tIns="0" rIns="93260" bIns="0" rtlCol="0">
            <a:spAutoFit/>
          </a:bodyPr>
          <a:lstStyle/>
          <a:p>
            <a:pPr defTabSz="932597">
              <a:defRPr/>
            </a:pPr>
            <a:r>
              <a:rPr lang="en-US" sz="1200" b="1" dirty="0">
                <a:gradFill>
                  <a:gsLst>
                    <a:gs pos="0">
                      <a:srgbClr val="5C2D91"/>
                    </a:gs>
                    <a:gs pos="100000">
                      <a:srgbClr val="5C2D91"/>
                    </a:gs>
                  </a:gsLst>
                  <a:lin ang="5400000" scaled="1"/>
                </a:gradFill>
                <a:ea typeface="Segoe UI" pitchFamily="34" charset="0"/>
                <a:cs typeface="Segoe UI" pitchFamily="34" charset="0"/>
              </a:rPr>
              <a:t>COMMUTE</a:t>
            </a:r>
          </a:p>
        </p:txBody>
      </p:sp>
      <p:sp>
        <p:nvSpPr>
          <p:cNvPr id="12" name="TextBox 11"/>
          <p:cNvSpPr txBox="1"/>
          <p:nvPr/>
        </p:nvSpPr>
        <p:spPr>
          <a:xfrm>
            <a:off x="8366694" y="3215426"/>
            <a:ext cx="976762" cy="184666"/>
          </a:xfrm>
          <a:prstGeom prst="rect">
            <a:avLst/>
          </a:prstGeom>
          <a:solidFill>
            <a:schemeClr val="bg1"/>
          </a:solidFill>
          <a:ln>
            <a:noFill/>
            <a:headEnd type="none" w="med" len="med"/>
            <a:tailEnd type="none" w="med" len="med"/>
          </a:ln>
        </p:spPr>
        <p:txBody>
          <a:bodyPr wrap="none" lIns="93260" tIns="0" rIns="93260" bIns="0" rtlCol="0">
            <a:spAutoFit/>
          </a:bodyPr>
          <a:lstStyle/>
          <a:p>
            <a:pPr defTabSz="932597">
              <a:defRPr/>
            </a:pPr>
            <a:r>
              <a:rPr lang="en-US" sz="1200" b="1" dirty="0">
                <a:gradFill>
                  <a:gsLst>
                    <a:gs pos="0">
                      <a:srgbClr val="5C2D91"/>
                    </a:gs>
                    <a:gs pos="100000">
                      <a:srgbClr val="5C2D91"/>
                    </a:gs>
                  </a:gsLst>
                  <a:lin ang="5400000" scaled="1"/>
                </a:gradFill>
                <a:ea typeface="Segoe UI" pitchFamily="34" charset="0"/>
                <a:cs typeface="Segoe UI" pitchFamily="34" charset="0"/>
              </a:rPr>
              <a:t>COMMUTE</a:t>
            </a:r>
          </a:p>
        </p:txBody>
      </p:sp>
      <p:grpSp>
        <p:nvGrpSpPr>
          <p:cNvPr id="37" name="Group 36"/>
          <p:cNvGrpSpPr/>
          <p:nvPr/>
        </p:nvGrpSpPr>
        <p:grpSpPr>
          <a:xfrm>
            <a:off x="422472" y="5662951"/>
            <a:ext cx="1178719" cy="866558"/>
            <a:chOff x="422472" y="5641832"/>
            <a:chExt cx="1178719" cy="866558"/>
          </a:xfrm>
        </p:grpSpPr>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24036" cy="166199"/>
            </a:xfrm>
            <a:prstGeom prst="rect">
              <a:avLst/>
            </a:prstGeom>
            <a:noFill/>
            <a:ln>
              <a:noFill/>
              <a:headEnd type="none" w="med" len="med"/>
              <a:tailEnd type="none" w="med" len="med"/>
            </a:ln>
          </p:spPr>
          <p:txBody>
            <a:bodyPr wrap="none" lIns="0" tIns="0" rIns="0" bIns="0" rtlCol="0">
              <a:spAutoFit/>
            </a:bodyPr>
            <a:lstStyle/>
            <a:p>
              <a:pP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Home security</a:t>
              </a:r>
            </a:p>
          </p:txBody>
        </p:sp>
      </p:grpSp>
      <p:grpSp>
        <p:nvGrpSpPr>
          <p:cNvPr id="34" name="Group 33"/>
          <p:cNvGrpSpPr/>
          <p:nvPr/>
        </p:nvGrpSpPr>
        <p:grpSpPr>
          <a:xfrm>
            <a:off x="1808292" y="5641212"/>
            <a:ext cx="1303444" cy="888297"/>
            <a:chOff x="1818203" y="5627360"/>
            <a:chExt cx="1303444" cy="888297"/>
          </a:xfrm>
        </p:grpSpPr>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9534"/>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Home automation</a:t>
              </a:r>
            </a:p>
          </p:txBody>
        </p:sp>
      </p:grpSp>
      <p:grpSp>
        <p:nvGrpSpPr>
          <p:cNvPr id="30" name="Group 29"/>
          <p:cNvGrpSpPr/>
          <p:nvPr/>
        </p:nvGrpSpPr>
        <p:grpSpPr>
          <a:xfrm>
            <a:off x="3318837" y="6008733"/>
            <a:ext cx="935449" cy="520776"/>
            <a:chOff x="3368261" y="5944689"/>
            <a:chExt cx="935449" cy="520776"/>
          </a:xfrm>
        </p:grpSpPr>
        <p:pic>
          <p:nvPicPr>
            <p:cNvPr id="8" name="Picture 7"/>
            <p:cNvPicPr>
              <a:picLocks noChangeAspect="1"/>
            </p:cNvPicPr>
            <p:nvPr/>
          </p:nvPicPr>
          <p:blipFill rotWithShape="1">
            <a:blip r:embed="rId9"/>
            <a:srcRect l="16024" t="19030" r="17644" b="31982"/>
            <a:stretch/>
          </p:blipFill>
          <p:spPr>
            <a:xfrm>
              <a:off x="3629469" y="5944689"/>
              <a:ext cx="413035" cy="275726"/>
            </a:xfrm>
            <a:prstGeom prst="rect">
              <a:avLst/>
            </a:prstGeom>
          </p:spPr>
        </p:pic>
        <p:sp>
          <p:nvSpPr>
            <p:cNvPr id="63" name="TextBox 62"/>
            <p:cNvSpPr txBox="1"/>
            <p:nvPr/>
          </p:nvSpPr>
          <p:spPr>
            <a:xfrm>
              <a:off x="3368261" y="6299266"/>
              <a:ext cx="935449" cy="166199"/>
            </a:xfrm>
            <a:prstGeom prst="rect">
              <a:avLst/>
            </a:prstGeom>
            <a:noFill/>
            <a:ln>
              <a:noFill/>
              <a:headEnd type="none" w="med" len="med"/>
              <a:tailEnd type="none" w="med" len="med"/>
            </a:ln>
          </p:spPr>
          <p:txBody>
            <a:bodyPr wrap="non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Leak detection</a:t>
              </a:r>
            </a:p>
          </p:txBody>
        </p:sp>
      </p:grpSp>
      <p:grpSp>
        <p:nvGrpSpPr>
          <p:cNvPr id="11277" name="Group 11276"/>
          <p:cNvGrpSpPr/>
          <p:nvPr/>
        </p:nvGrpSpPr>
        <p:grpSpPr>
          <a:xfrm>
            <a:off x="1115440" y="3709638"/>
            <a:ext cx="1824504" cy="825807"/>
            <a:chOff x="1745850" y="3471299"/>
            <a:chExt cx="1824504" cy="825807"/>
          </a:xfrm>
        </p:grpSpPr>
        <p:pic>
          <p:nvPicPr>
            <p:cNvPr id="65" name="Picture 2" descr="https://lh4.googleusercontent.com/-xm_MGqcodDQ/Ul0ph-pzi2I/AAAAAAAAAAs/XwSWm2mO_3U/s0-d/Website%2Bbanne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9"/>
              <a:ext cx="1584950" cy="825807"/>
              <a:chOff x="1897721" y="3634129"/>
              <a:chExt cx="1554014" cy="809688"/>
            </a:xfrm>
          </p:grpSpPr>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77945" cy="181061"/>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Smart appliances</a:t>
                </a:r>
              </a:p>
            </p:txBody>
          </p:sp>
          <p:pic>
            <p:nvPicPr>
              <p:cNvPr id="64" name="Picture 63"/>
              <p:cNvPicPr>
                <a:picLocks noChangeAspect="1"/>
              </p:cNvPicPr>
              <p:nvPr/>
            </p:nvPicPr>
            <p:blipFill rotWithShape="1">
              <a:blip r:embed="rId12"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209913" y="2225308"/>
            <a:ext cx="969425" cy="735859"/>
            <a:chOff x="6554445" y="2304447"/>
            <a:chExt cx="969425" cy="735859"/>
          </a:xfrm>
        </p:grpSpPr>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Indoor </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a:gradFill>
                    <a:gsLst>
                      <a:gs pos="0">
                        <a:srgbClr val="505050"/>
                      </a:gs>
                      <a:gs pos="100000">
                        <a:srgbClr val="505050"/>
                      </a:gs>
                    </a:gsLst>
                    <a:lin ang="5400000" scaled="1"/>
                  </a:gradFill>
                  <a:ea typeface="Segoe UI" pitchFamily="34" charset="0"/>
                  <a:cs typeface="Segoe UI" pitchFamily="34" charset="0"/>
                </a:rPr>
                <a:t>navigation</a:t>
              </a:r>
            </a:p>
          </p:txBody>
        </p:sp>
      </p:grpSp>
      <p:grpSp>
        <p:nvGrpSpPr>
          <p:cNvPr id="80" name="Group 79"/>
          <p:cNvGrpSpPr/>
          <p:nvPr/>
        </p:nvGrpSpPr>
        <p:grpSpPr>
          <a:xfrm>
            <a:off x="3887872" y="851028"/>
            <a:ext cx="1568454" cy="903621"/>
            <a:chOff x="2949120" y="959884"/>
            <a:chExt cx="1537840" cy="885984"/>
          </a:xfrm>
        </p:grpSpPr>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33521" cy="181062"/>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Health monitoring</a:t>
              </a:r>
            </a:p>
          </p:txBody>
        </p:sp>
        <p:pic>
          <p:nvPicPr>
            <p:cNvPr id="76" name="Picture 75"/>
            <p:cNvPicPr>
              <a:picLocks noChangeAspect="1"/>
            </p:cNvPicPr>
            <p:nvPr/>
          </p:nvPicPr>
          <p:blipFill rotWithShape="1">
            <a:blip r:embed="rId17"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608343" y="1888731"/>
            <a:ext cx="1406245" cy="1072436"/>
            <a:chOff x="5271654" y="1796668"/>
            <a:chExt cx="1406245" cy="1072436"/>
          </a:xfrm>
        </p:grpSpPr>
        <p:pic>
          <p:nvPicPr>
            <p:cNvPr id="11266" name="Picture 2" descr="enlighted-gateway"/>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894604" cy="184666"/>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Smart lighting</a:t>
              </a:r>
            </a:p>
          </p:txBody>
        </p:sp>
      </p:grpSp>
      <p:grpSp>
        <p:nvGrpSpPr>
          <p:cNvPr id="143" name="Group 142"/>
          <p:cNvGrpSpPr/>
          <p:nvPr/>
        </p:nvGrpSpPr>
        <p:grpSpPr>
          <a:xfrm>
            <a:off x="5758385" y="874516"/>
            <a:ext cx="951411" cy="880133"/>
            <a:chOff x="8929498" y="207486"/>
            <a:chExt cx="932841" cy="862954"/>
          </a:xfrm>
        </p:grpSpPr>
        <p:pic>
          <p:nvPicPr>
            <p:cNvPr id="38" name="Picture 6" descr="http://002mag.com/wordpress/wp-content/uploads/2012/11/Tagg-pet-tracker.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27705" cy="181062"/>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Pet tracking</a:t>
              </a:r>
            </a:p>
          </p:txBody>
        </p:sp>
        <p:pic>
          <p:nvPicPr>
            <p:cNvPr id="94" name="Picture 2" descr="http://www.whistle.com/wp-content/uploads/2014/02/whistl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4"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662477" y="4816419"/>
            <a:ext cx="1803446" cy="719048"/>
            <a:chOff x="6271027" y="4495379"/>
            <a:chExt cx="1803446" cy="719048"/>
          </a:xfrm>
        </p:grpSpPr>
        <p:pic>
          <p:nvPicPr>
            <p:cNvPr id="99" name="Picture 2" descr="https://kaptureaudio.com/img/product-feature.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Information capture</a:t>
              </a:r>
            </a:p>
          </p:txBody>
        </p:sp>
        <p:pic>
          <p:nvPicPr>
            <p:cNvPr id="101" name="Picture 8" descr="Narrative Clip, Oran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10082489" y="1758053"/>
            <a:ext cx="1224087" cy="1145042"/>
            <a:chOff x="9419830" y="2092834"/>
            <a:chExt cx="1200194" cy="1122692"/>
          </a:xfrm>
        </p:grpSpPr>
        <p:pic>
          <p:nvPicPr>
            <p:cNvPr id="39" name="Picture 2" descr="DriversPagemid"/>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Trip tracking and car health</a:t>
              </a:r>
            </a:p>
          </p:txBody>
        </p:sp>
        <p:pic>
          <p:nvPicPr>
            <p:cNvPr id="110" name="Picture 4" descr="OBDLink™ LX Bluetooth"/>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10101765" y="4881568"/>
            <a:ext cx="1612259" cy="653899"/>
            <a:chOff x="7903736" y="4560527"/>
            <a:chExt cx="1612259" cy="653899"/>
          </a:xfrm>
        </p:grpSpPr>
        <p:pic>
          <p:nvPicPr>
            <p:cNvPr id="40" name="Picture 39"/>
            <p:cNvPicPr>
              <a:picLocks noChangeAspect="1"/>
            </p:cNvPicPr>
            <p:nvPr/>
          </p:nvPicPr>
          <p:blipFill rotWithShape="1">
            <a:blip r:embed="rId31"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3" cstate="print">
              <a:extLst>
                <a:ext uri="{BEBA8EAE-BF5A-486C-A8C5-ECC9F3942E4B}">
                  <a14:imgProps xmlns:a14="http://schemas.microsoft.com/office/drawing/2010/main">
                    <a14:imgLayer r:embed="rId34">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Control</a:t>
              </a:r>
            </a:p>
          </p:txBody>
        </p:sp>
      </p:grpSp>
      <p:grpSp>
        <p:nvGrpSpPr>
          <p:cNvPr id="150" name="Group 149"/>
          <p:cNvGrpSpPr/>
          <p:nvPr/>
        </p:nvGrpSpPr>
        <p:grpSpPr>
          <a:xfrm>
            <a:off x="1134362" y="1730692"/>
            <a:ext cx="1455078" cy="1230475"/>
            <a:chOff x="847196" y="1782271"/>
            <a:chExt cx="1426677" cy="1206458"/>
          </a:xfrm>
        </p:grpSpPr>
        <p:pic>
          <p:nvPicPr>
            <p:cNvPr id="36" name="Picture 35"/>
            <p:cNvPicPr>
              <a:picLocks noChangeAspect="1"/>
            </p:cNvPicPr>
            <p:nvPr/>
          </p:nvPicPr>
          <p:blipFill>
            <a:blip r:embed="rId35"/>
            <a:stretch>
              <a:fillRect/>
            </a:stretch>
          </p:blipFill>
          <p:spPr>
            <a:xfrm>
              <a:off x="1524656" y="1923844"/>
              <a:ext cx="489044" cy="428986"/>
            </a:xfrm>
            <a:prstGeom prst="rect">
              <a:avLst/>
            </a:prstGeom>
          </p:spPr>
        </p:pic>
        <p:sp>
          <p:nvSpPr>
            <p:cNvPr id="49" name="TextBox 48"/>
            <p:cNvSpPr txBox="1"/>
            <p:nvPr/>
          </p:nvSpPr>
          <p:spPr>
            <a:xfrm>
              <a:off x="1245746" y="2626606"/>
              <a:ext cx="933913" cy="362123"/>
            </a:xfrm>
            <a:prstGeom prst="rect">
              <a:avLst/>
            </a:prstGeom>
            <a:noFill/>
            <a:ln>
              <a:noFill/>
              <a:headEnd type="none" w="med" len="med"/>
              <a:tailEnd type="none" w="med" len="med"/>
            </a:ln>
          </p:spPr>
          <p:txBody>
            <a:bodyPr wrap="non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Child and elder</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a:gradFill>
                    <a:gsLst>
                      <a:gs pos="0">
                        <a:srgbClr val="505050"/>
                      </a:gs>
                      <a:gs pos="100000">
                        <a:srgbClr val="505050"/>
                      </a:gs>
                    </a:gsLst>
                    <a:lin ang="5400000" scaled="1"/>
                  </a:gradFill>
                  <a:ea typeface="Segoe UI" pitchFamily="34" charset="0"/>
                  <a:cs typeface="Segoe UI" pitchFamily="34" charset="0"/>
                </a:rPr>
                <a:t>monitoring</a:t>
              </a:r>
            </a:p>
          </p:txBody>
        </p:sp>
        <p:pic>
          <p:nvPicPr>
            <p:cNvPr id="123" name="Picture 4" descr="https://pbs.twimg.com/media/BkK0jtjCQAAk6Mk.png:large"/>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8"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84765" y="1868991"/>
            <a:ext cx="2628253" cy="1092176"/>
            <a:chOff x="2292772" y="1933440"/>
            <a:chExt cx="2576953" cy="1070858"/>
          </a:xfrm>
        </p:grpSpPr>
        <p:sp>
          <p:nvSpPr>
            <p:cNvPr id="33" name="TextBox 32"/>
            <p:cNvSpPr txBox="1"/>
            <p:nvPr/>
          </p:nvSpPr>
          <p:spPr>
            <a:xfrm>
              <a:off x="3453201" y="2607761"/>
              <a:ext cx="665904" cy="362123"/>
            </a:xfrm>
            <a:prstGeom prst="rect">
              <a:avLst/>
            </a:prstGeom>
            <a:solidFill>
              <a:schemeClr val="bg1"/>
            </a:solidFill>
            <a:ln>
              <a:noFill/>
              <a:headEnd type="none" w="med" len="med"/>
              <a:tailEnd type="none" w="med" len="med"/>
            </a:ln>
          </p:spPr>
          <p:txBody>
            <a:bodyPr wrap="none" lIns="0" tIns="0" rIns="0" bIns="0" rtlCol="0">
              <a:spAutoFit/>
            </a:bodyPr>
            <a:lstStyle/>
            <a:p>
              <a:pPr algn="ct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Sports </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a:gradFill>
                    <a:gsLst>
                      <a:gs pos="0">
                        <a:srgbClr val="505050"/>
                      </a:gs>
                      <a:gs pos="100000">
                        <a:srgbClr val="505050"/>
                      </a:gs>
                    </a:gsLst>
                    <a:lin ang="5400000" scaled="1"/>
                  </a:gradFill>
                  <a:ea typeface="Segoe UI" pitchFamily="34" charset="0"/>
                  <a:cs typeface="Segoe UI" pitchFamily="34" charset="0"/>
                </a:rPr>
                <a:t>and fitness</a:t>
              </a:r>
            </a:p>
          </p:txBody>
        </p:sp>
        <p:pic>
          <p:nvPicPr>
            <p:cNvPr id="35" name="Picture 3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6"/>
            <a:stretch>
              <a:fillRect/>
            </a:stretch>
          </p:blipFill>
          <p:spPr>
            <a:xfrm>
              <a:off x="3423744" y="1933440"/>
              <a:ext cx="654808" cy="506273"/>
            </a:xfrm>
            <a:prstGeom prst="rect">
              <a:avLst/>
            </a:prstGeom>
          </p:spPr>
        </p:pic>
        <p:pic>
          <p:nvPicPr>
            <p:cNvPr id="91" name="Picture 90"/>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9"/>
            <a:stretch>
              <a:fillRect/>
            </a:stretch>
          </p:blipFill>
          <p:spPr>
            <a:xfrm>
              <a:off x="3001822" y="2499254"/>
              <a:ext cx="411792" cy="419385"/>
            </a:xfrm>
            <a:prstGeom prst="rect">
              <a:avLst/>
            </a:prstGeom>
          </p:spPr>
        </p:pic>
      </p:grpSp>
      <p:grpSp>
        <p:nvGrpSpPr>
          <p:cNvPr id="11273" name="Group 11272"/>
          <p:cNvGrpSpPr/>
          <p:nvPr/>
        </p:nvGrpSpPr>
        <p:grpSpPr>
          <a:xfrm>
            <a:off x="3200739" y="4657593"/>
            <a:ext cx="1530317" cy="877874"/>
            <a:chOff x="2990926" y="4347197"/>
            <a:chExt cx="1530317" cy="877874"/>
          </a:xfrm>
        </p:grpSpPr>
        <p:grpSp>
          <p:nvGrpSpPr>
            <p:cNvPr id="86" name="Group 85"/>
            <p:cNvGrpSpPr/>
            <p:nvPr/>
          </p:nvGrpSpPr>
          <p:grpSpPr>
            <a:xfrm>
              <a:off x="2990926" y="4387664"/>
              <a:ext cx="1510747" cy="837407"/>
              <a:chOff x="4081423" y="3807102"/>
              <a:chExt cx="1481259" cy="821062"/>
            </a:xfrm>
          </p:grpSpPr>
          <p:pic>
            <p:nvPicPr>
              <p:cNvPr id="3" name="Picture 2"/>
              <p:cNvPicPr>
                <a:picLocks noChangeAspect="1"/>
              </p:cNvPicPr>
              <p:nvPr/>
            </p:nvPicPr>
            <p:blipFill>
              <a:blip r:embed="rId50"/>
              <a:stretch>
                <a:fillRect/>
              </a:stretch>
            </p:blipFill>
            <p:spPr>
              <a:xfrm>
                <a:off x="4657385" y="3807102"/>
                <a:ext cx="390557" cy="386065"/>
              </a:xfrm>
              <a:prstGeom prst="ellipse">
                <a:avLst/>
              </a:prstGeom>
            </p:spPr>
          </p:pic>
          <p:sp>
            <p:nvSpPr>
              <p:cNvPr id="60" name="TextBox 59"/>
              <p:cNvSpPr txBox="1"/>
              <p:nvPr/>
            </p:nvSpPr>
            <p:spPr>
              <a:xfrm>
                <a:off x="4081423" y="4302253"/>
                <a:ext cx="1481259"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Air conditioning and temperature control</a:t>
                </a:r>
              </a:p>
            </p:txBody>
          </p:sp>
        </p:grpSp>
        <p:pic>
          <p:nvPicPr>
            <p:cNvPr id="140" name="Picture 16" descr="http://www.digitaltrends.com/wp-content/uploads/2014/06/honeywell-lyric.jpg"/>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366898" y="4594616"/>
            <a:ext cx="1659737" cy="940851"/>
            <a:chOff x="4356635" y="4190162"/>
            <a:chExt cx="1627341" cy="922487"/>
          </a:xfrm>
        </p:grpSpPr>
        <p:pic>
          <p:nvPicPr>
            <p:cNvPr id="4" name="Picture 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2955"/>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Environmental sensors</a:t>
              </a:r>
            </a:p>
          </p:txBody>
        </p:sp>
        <p:pic>
          <p:nvPicPr>
            <p:cNvPr id="84" name="Picture 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6" cstate="print">
              <a:extLst>
                <a:ext uri="{BEBA8EAE-BF5A-486C-A8C5-ECC9F3942E4B}">
                  <a14:imgProps xmlns:a14="http://schemas.microsoft.com/office/drawing/2010/main">
                    <a14:imgLayer r:embed="rId57">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7011855" y="724255"/>
            <a:ext cx="1717395" cy="1030394"/>
            <a:chOff x="5749613" y="729418"/>
            <a:chExt cx="1717395" cy="1030394"/>
          </a:xfrm>
        </p:grpSpPr>
        <p:pic>
          <p:nvPicPr>
            <p:cNvPr id="31" name="Picture 4" descr="Spire science"/>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9"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Behavior modification</a:t>
              </a:r>
            </a:p>
          </p:txBody>
        </p:sp>
        <p:pic>
          <p:nvPicPr>
            <p:cNvPr id="82" name="Picture 81"/>
            <p:cNvPicPr>
              <a:picLocks noChangeAspect="1"/>
            </p:cNvPicPr>
            <p:nvPr/>
          </p:nvPicPr>
          <p:blipFill rotWithShape="1">
            <a:blip r:embed="rId60"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461387" y="5656925"/>
            <a:ext cx="2416152" cy="872584"/>
            <a:chOff x="4608584" y="5347831"/>
            <a:chExt cx="2416152" cy="872584"/>
          </a:xfrm>
        </p:grpSpPr>
        <p:pic>
          <p:nvPicPr>
            <p:cNvPr id="22" name="Picture 21"/>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4"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Garden, lawn and plant care</a:t>
              </a:r>
            </a:p>
          </p:txBody>
        </p:sp>
        <p:pic>
          <p:nvPicPr>
            <p:cNvPr id="147" name="Picture 2" descr="http://industryedge.wpengine.netdna-cdn.com/wp-content/uploads/2014/02/Rachios-Iro-smart-sprinkler-controller.jpg"/>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6"/>
            <a:srcRect r="22224"/>
            <a:stretch/>
          </p:blipFill>
          <p:spPr>
            <a:xfrm>
              <a:off x="5618669" y="5480699"/>
              <a:ext cx="609336" cy="522303"/>
            </a:xfrm>
            <a:prstGeom prst="rect">
              <a:avLst/>
            </a:prstGeom>
          </p:spPr>
        </p:pic>
      </p:grpSp>
      <p:grpSp>
        <p:nvGrpSpPr>
          <p:cNvPr id="11291" name="Group 11290"/>
          <p:cNvGrpSpPr/>
          <p:nvPr/>
        </p:nvGrpSpPr>
        <p:grpSpPr>
          <a:xfrm>
            <a:off x="3188843" y="3609803"/>
            <a:ext cx="1843738" cy="853450"/>
            <a:chOff x="3147693" y="3619230"/>
            <a:chExt cx="1843738" cy="853450"/>
          </a:xfrm>
        </p:grpSpPr>
        <p:grpSp>
          <p:nvGrpSpPr>
            <p:cNvPr id="85" name="Group 84"/>
            <p:cNvGrpSpPr/>
            <p:nvPr/>
          </p:nvGrpSpPr>
          <p:grpSpPr>
            <a:xfrm>
              <a:off x="3187985" y="3644925"/>
              <a:ext cx="1803446" cy="827755"/>
              <a:chOff x="2494814" y="4523940"/>
              <a:chExt cx="1768245" cy="811598"/>
            </a:xfrm>
          </p:grpSpPr>
          <p:pic>
            <p:nvPicPr>
              <p:cNvPr id="47" name="Picture 2" descr="https://images.indiegogo.com/file_attachments/409230/files/20140304034636-per1.jpg?1393933596"/>
              <p:cNvPicPr>
                <a:picLocks noChangeAspect="1" noChangeArrowheads="1"/>
              </p:cNvPicPr>
              <p:nvPr/>
            </p:nvPicPr>
            <p:blipFill rotWithShape="1">
              <a:blip r:embed="rId67"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8"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2955"/>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Food and nutrition tracking</a:t>
                </a:r>
              </a:p>
            </p:txBody>
          </p:sp>
          <p:pic>
            <p:nvPicPr>
              <p:cNvPr id="62" name="Picture 6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70"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1"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374663" y="1609938"/>
            <a:ext cx="1512500" cy="1517429"/>
            <a:chOff x="7800664" y="1490044"/>
            <a:chExt cx="1482978" cy="1487811"/>
          </a:xfrm>
        </p:grpSpPr>
        <p:pic>
          <p:nvPicPr>
            <p:cNvPr id="74" name="Picture 7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4"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25911"/>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Beacons </a:t>
              </a:r>
              <a:br>
                <a:rPr lang="en-US" sz="1200" spc="-39" dirty="0">
                  <a:gradFill>
                    <a:gsLst>
                      <a:gs pos="0">
                        <a:srgbClr val="505050"/>
                      </a:gs>
                      <a:gs pos="100000">
                        <a:srgbClr val="505050"/>
                      </a:gs>
                    </a:gsLst>
                    <a:lin ang="5400000" scaled="1"/>
                  </a:gradFill>
                  <a:ea typeface="Segoe UI" pitchFamily="34" charset="0"/>
                  <a:cs typeface="Segoe UI" pitchFamily="34" charset="0"/>
                </a:rPr>
              </a:br>
              <a:r>
                <a:rPr lang="en-US" sz="1200" spc="-39" dirty="0">
                  <a:gradFill>
                    <a:gsLst>
                      <a:gs pos="0">
                        <a:srgbClr val="505050"/>
                      </a:gs>
                      <a:gs pos="100000">
                        <a:srgbClr val="505050"/>
                      </a:gs>
                    </a:gsLst>
                    <a:lin ang="5400000" scaled="1"/>
                  </a:gradFill>
                  <a:ea typeface="Segoe UI" pitchFamily="34" charset="0"/>
                  <a:cs typeface="Segoe UI" pitchFamily="34" charset="0"/>
                </a:rPr>
                <a:t>and proximity</a:t>
              </a:r>
            </a:p>
          </p:txBody>
        </p:sp>
        <p:pic>
          <p:nvPicPr>
            <p:cNvPr id="153" name="Picture 2" descr="http://kontakt.io/wp-content/uploads/2014/02/beacon1.jpg"/>
            <p:cNvPicPr>
              <a:picLocks noChangeAspect="1" noChangeArrowheads="1"/>
            </p:cNvPicPr>
            <p:nvPr/>
          </p:nvPicPr>
          <p:blipFill rotWithShape="1">
            <a:blip r:embed="rId76"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7" cstate="print">
              <a:extLst>
                <a:ext uri="{BEBA8EAE-BF5A-486C-A8C5-ECC9F3942E4B}">
                  <a14:imgProps xmlns:a14="http://schemas.microsoft.com/office/drawing/2010/main">
                    <a14:imgLayer r:embed="rId78">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7084640" y="5662622"/>
            <a:ext cx="2515280" cy="866887"/>
            <a:chOff x="7221447" y="5354337"/>
            <a:chExt cx="2515280" cy="866887"/>
          </a:xfrm>
        </p:grpSpPr>
        <p:pic>
          <p:nvPicPr>
            <p:cNvPr id="107" name="Picture 106"/>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6" y="6055025"/>
              <a:ext cx="1803446"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New devices and sensors</a:t>
              </a:r>
            </a:p>
          </p:txBody>
        </p:sp>
        <p:pic>
          <p:nvPicPr>
            <p:cNvPr id="109" name="Picture 108"/>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3"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9031310" y="812085"/>
            <a:ext cx="2682075" cy="942564"/>
            <a:chOff x="7474120" y="810255"/>
            <a:chExt cx="2682075" cy="942564"/>
          </a:xfrm>
        </p:grpSpPr>
        <p:pic>
          <p:nvPicPr>
            <p:cNvPr id="26" name="Picture 8" descr="https://images.indiegogo.com/file_attachments/628101/files/20140605102856-suicidedoor3.png?1401989336"/>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5"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6"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9"/>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90"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1"/>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2" cstate="print">
              <a:extLst>
                <a:ext uri="{BEBA8EAE-BF5A-486C-A8C5-ECC9F3942E4B}">
                  <a14:imgProps xmlns:a14="http://schemas.microsoft.com/office/drawing/2010/main">
                    <a14:imgLayer r:embed="rId93">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Object tracking</a:t>
              </a:r>
            </a:p>
          </p:txBody>
        </p:sp>
      </p:grpSp>
      <p:grpSp>
        <p:nvGrpSpPr>
          <p:cNvPr id="11279" name="Group 11278"/>
          <p:cNvGrpSpPr/>
          <p:nvPr/>
        </p:nvGrpSpPr>
        <p:grpSpPr>
          <a:xfrm>
            <a:off x="5173197" y="4051526"/>
            <a:ext cx="858208" cy="507981"/>
            <a:chOff x="5857029" y="3812967"/>
            <a:chExt cx="858208" cy="507981"/>
          </a:xfrm>
        </p:grpSpPr>
        <p:sp>
          <p:nvSpPr>
            <p:cNvPr id="98" name="TextBox 97"/>
            <p:cNvSpPr txBox="1"/>
            <p:nvPr/>
          </p:nvSpPr>
          <p:spPr>
            <a:xfrm>
              <a:off x="5950400" y="4154749"/>
              <a:ext cx="76483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8061518" y="3730465"/>
            <a:ext cx="1190810" cy="984137"/>
            <a:chOff x="8064522" y="3448408"/>
            <a:chExt cx="1190810" cy="984137"/>
          </a:xfrm>
        </p:grpSpPr>
        <p:pic>
          <p:nvPicPr>
            <p:cNvPr id="11270" name="Picture 6" descr="http://championvending.com/blog/wp-content/uploads/2013/06/40051diji_touch_4759-machine.jp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Smart vending machines</a:t>
              </a:r>
            </a:p>
          </p:txBody>
        </p:sp>
      </p:grpSp>
      <p:grpSp>
        <p:nvGrpSpPr>
          <p:cNvPr id="11284" name="Group 11283"/>
          <p:cNvGrpSpPr/>
          <p:nvPr/>
        </p:nvGrpSpPr>
        <p:grpSpPr>
          <a:xfrm>
            <a:off x="1937417" y="734715"/>
            <a:ext cx="1648396" cy="1019934"/>
            <a:chOff x="1276603" y="736335"/>
            <a:chExt cx="1648396" cy="1019934"/>
          </a:xfrm>
        </p:grpSpPr>
        <p:pic>
          <p:nvPicPr>
            <p:cNvPr id="116" name="Picture 12" descr="scale_render1.png"/>
            <p:cNvPicPr>
              <a:picLocks noChangeAspect="1" noChangeArrowheads="1"/>
            </p:cNvPicPr>
            <p:nvPr/>
          </p:nvPicPr>
          <p:blipFill rotWithShape="1">
            <a:blip r:embed="rId96"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7"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407950" cy="184666"/>
            </a:xfrm>
            <a:prstGeom prst="rect">
              <a:avLst/>
            </a:prstGeom>
            <a:noFill/>
            <a:ln>
              <a:noFill/>
              <a:headEnd type="none" w="med" len="med"/>
              <a:tailEnd type="none" w="med" len="med"/>
            </a:ln>
          </p:spPr>
          <p:txBody>
            <a:bodyPr wrap="none" lIns="0" tIns="0" rIns="0" bIns="0" rtlCol="0">
              <a:spAutoFit/>
            </a:bodyPr>
            <a:lstStyle/>
            <a:p>
              <a:pPr defTabSz="932597">
                <a:defRPr/>
              </a:pPr>
              <a:r>
                <a:rPr lang="en-US" sz="1200" spc="-39" dirty="0">
                  <a:gradFill>
                    <a:gsLst>
                      <a:gs pos="0">
                        <a:srgbClr val="505050"/>
                      </a:gs>
                      <a:gs pos="100000">
                        <a:srgbClr val="505050"/>
                      </a:gs>
                    </a:gsLst>
                    <a:lin ang="5400000" scaled="1"/>
                  </a:gradFill>
                  <a:ea typeface="Segoe UI" pitchFamily="34" charset="0"/>
                  <a:cs typeface="Segoe UI" pitchFamily="34" charset="0"/>
                </a:rPr>
                <a:t>Medication adherence</a:t>
              </a:r>
            </a:p>
          </p:txBody>
        </p:sp>
        <p:pic>
          <p:nvPicPr>
            <p:cNvPr id="118" name="Picture 2" descr="Main_page_photo"/>
            <p:cNvPicPr>
              <a:picLocks noChangeAspect="1" noChangeArrowheads="1"/>
            </p:cNvPicPr>
            <p:nvPr/>
          </p:nvPicPr>
          <p:blipFill rotWithShape="1">
            <a:blip r:embed="rId98" cstate="print">
              <a:extLst>
                <a:ext uri="{BEBA8EAE-BF5A-486C-A8C5-ECC9F3942E4B}">
                  <a14:imgProps xmlns:a14="http://schemas.microsoft.com/office/drawing/2010/main">
                    <a14:imgLayer r:embed="rId99">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306259" y="3781630"/>
            <a:ext cx="2367917" cy="836827"/>
            <a:chOff x="8986224" y="3526302"/>
            <a:chExt cx="2367917" cy="836827"/>
          </a:xfrm>
        </p:grpSpPr>
        <p:pic>
          <p:nvPicPr>
            <p:cNvPr id="112" name="Picture 111"/>
            <p:cNvPicPr>
              <a:picLocks noChangeAspect="1"/>
            </p:cNvPicPr>
            <p:nvPr/>
          </p:nvPicPr>
          <p:blipFill rotWithShape="1">
            <a:blip r:embed="rId101"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Bike ride stats and protection</a:t>
              </a:r>
            </a:p>
          </p:txBody>
        </p:sp>
        <p:pic>
          <p:nvPicPr>
            <p:cNvPr id="114" name="Picture 113"/>
            <p:cNvPicPr>
              <a:picLocks noChangeAspect="1"/>
            </p:cNvPicPr>
            <p:nvPr/>
          </p:nvPicPr>
          <p:blipFill rotWithShape="1">
            <a:blip r:embed="rId102"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3"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4"/>
            <a:stretch>
              <a:fillRect/>
            </a:stretch>
          </p:blipFill>
          <p:spPr>
            <a:xfrm>
              <a:off x="10368340" y="3526302"/>
              <a:ext cx="382952" cy="290058"/>
            </a:xfrm>
            <a:prstGeom prst="rect">
              <a:avLst/>
            </a:prstGeom>
          </p:spPr>
        </p:pic>
      </p:grpSp>
      <p:grpSp>
        <p:nvGrpSpPr>
          <p:cNvPr id="11265" name="Group 11264"/>
          <p:cNvGrpSpPr/>
          <p:nvPr/>
        </p:nvGrpSpPr>
        <p:grpSpPr>
          <a:xfrm>
            <a:off x="9807020" y="5683636"/>
            <a:ext cx="2132050" cy="845873"/>
            <a:chOff x="9760366" y="4441211"/>
            <a:chExt cx="2132050" cy="845873"/>
          </a:xfrm>
        </p:grpSpPr>
        <p:pic>
          <p:nvPicPr>
            <p:cNvPr id="11278" name="Picture 14" descr="http://static.trustedreviews.com/94/0000235e9/283d/sonosfamily.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61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Entertainment systems</a:t>
              </a: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8"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659716" y="3686934"/>
            <a:ext cx="999696" cy="907682"/>
            <a:chOff x="6987973" y="3537607"/>
            <a:chExt cx="999696" cy="907682"/>
          </a:xfrm>
        </p:grpSpPr>
        <p:sp>
          <p:nvSpPr>
            <p:cNvPr id="158" name="TextBox 157"/>
            <p:cNvSpPr txBox="1"/>
            <p:nvPr/>
          </p:nvSpPr>
          <p:spPr>
            <a:xfrm>
              <a:off x="7117271" y="4112890"/>
              <a:ext cx="813340" cy="332399"/>
            </a:xfrm>
            <a:prstGeom prst="rect">
              <a:avLst/>
            </a:prstGeom>
            <a:noFill/>
            <a:ln>
              <a:noFill/>
              <a:headEnd type="none" w="med" len="med"/>
              <a:tailEnd type="none" w="med" len="med"/>
            </a:ln>
          </p:spPr>
          <p:txBody>
            <a:bodyPr wrap="square" lIns="0" tIns="0" rIns="0" bIns="0" rtlCol="0">
              <a:spAutoFit/>
            </a:bodyPr>
            <a:lstStyle/>
            <a:p>
              <a:pPr algn="ctr" defTabSz="932597">
                <a:lnSpc>
                  <a:spcPct val="90000"/>
                </a:lnSpc>
                <a:defRPr/>
              </a:pPr>
              <a:r>
                <a:rPr lang="en-US" sz="1200" spc="-39" dirty="0">
                  <a:gradFill>
                    <a:gsLst>
                      <a:gs pos="0">
                        <a:srgbClr val="505050"/>
                      </a:gs>
                      <a:gs pos="100000">
                        <a:srgbClr val="505050"/>
                      </a:gs>
                    </a:gsLst>
                    <a:lin ang="5400000" scaled="1"/>
                  </a:gradFill>
                  <a:ea typeface="Segoe UI" pitchFamily="34" charset="0"/>
                  <a:cs typeface="Segoe UI" pitchFamily="34" charset="0"/>
                </a:rPr>
                <a:t>Office equipment</a:t>
              </a:r>
            </a:p>
          </p:txBody>
        </p:sp>
        <p:pic>
          <p:nvPicPr>
            <p:cNvPr id="11274" name="Picture 10" descr="http://tabletmonkeys.com/images/2014/05/Microsoft-Surface-Pro-3.jpg"/>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10"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itle 20"/>
          <p:cNvSpPr>
            <a:spLocks noGrp="1"/>
          </p:cNvSpPr>
          <p:nvPr>
            <p:ph type="title"/>
          </p:nvPr>
        </p:nvSpPr>
        <p:spPr/>
        <p:txBody>
          <a:bodyPr/>
          <a:lstStyle/>
          <a:p>
            <a:r>
              <a:rPr lang="en-US" dirty="0" err="1"/>
              <a:t>IoT</a:t>
            </a:r>
            <a:r>
              <a:rPr lang="en-US" dirty="0"/>
              <a:t> 2016</a:t>
            </a:r>
          </a:p>
        </p:txBody>
      </p:sp>
      <p:grpSp>
        <p:nvGrpSpPr>
          <p:cNvPr id="225" name="Group 224"/>
          <p:cNvGrpSpPr/>
          <p:nvPr/>
        </p:nvGrpSpPr>
        <p:grpSpPr>
          <a:xfrm>
            <a:off x="676937" y="3214601"/>
            <a:ext cx="525463" cy="481012"/>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grpSp>
        <p:nvGrpSpPr>
          <p:cNvPr id="229" name="Group 228"/>
          <p:cNvGrpSpPr/>
          <p:nvPr/>
        </p:nvGrpSpPr>
        <p:grpSpPr>
          <a:xfrm>
            <a:off x="11246495" y="3214601"/>
            <a:ext cx="525463" cy="481012"/>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grpSp>
      <p:sp>
        <p:nvSpPr>
          <p:cNvPr id="233" name="Freeform 92"/>
          <p:cNvSpPr>
            <a:spLocks noEditPoints="1"/>
          </p:cNvSpPr>
          <p:nvPr/>
        </p:nvSpPr>
        <p:spPr bwMode="auto">
          <a:xfrm>
            <a:off x="6028230" y="3149514"/>
            <a:ext cx="365125" cy="550862"/>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4" name="Rectangle 93"/>
          <p:cNvSpPr>
            <a:spLocks noChangeArrowheads="1"/>
          </p:cNvSpPr>
          <p:nvPr/>
        </p:nvSpPr>
        <p:spPr bwMode="auto">
          <a:xfrm>
            <a:off x="13168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5" name="Rectangle 94"/>
          <p:cNvSpPr>
            <a:spLocks noChangeArrowheads="1"/>
          </p:cNvSpPr>
          <p:nvPr/>
        </p:nvSpPr>
        <p:spPr bwMode="auto">
          <a:xfrm>
            <a:off x="66000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defRPr/>
            </a:pPr>
            <a:endParaRPr lang="en-US" dirty="0">
              <a:solidFill>
                <a:srgbClr val="505050"/>
              </a:solidFill>
            </a:endParaRPr>
          </a:p>
        </p:txBody>
      </p:sp>
      <p:sp>
        <p:nvSpPr>
          <p:cNvPr id="236" name="TextBox 235"/>
          <p:cNvSpPr txBox="1"/>
          <p:nvPr/>
        </p:nvSpPr>
        <p:spPr>
          <a:xfrm>
            <a:off x="67876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HOME</a:t>
            </a:r>
          </a:p>
        </p:txBody>
      </p:sp>
      <p:sp>
        <p:nvSpPr>
          <p:cNvPr id="237" name="TextBox 236"/>
          <p:cNvSpPr txBox="1"/>
          <p:nvPr/>
        </p:nvSpPr>
        <p:spPr>
          <a:xfrm>
            <a:off x="11260353" y="3721537"/>
            <a:ext cx="5218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HOME</a:t>
            </a:r>
          </a:p>
        </p:txBody>
      </p:sp>
      <p:sp>
        <p:nvSpPr>
          <p:cNvPr id="238" name="TextBox 237"/>
          <p:cNvSpPr txBox="1"/>
          <p:nvPr/>
        </p:nvSpPr>
        <p:spPr>
          <a:xfrm>
            <a:off x="5688437" y="3721537"/>
            <a:ext cx="1044710" cy="215444"/>
          </a:xfrm>
          <a:prstGeom prst="rect">
            <a:avLst/>
          </a:prstGeom>
          <a:noFill/>
          <a:ln>
            <a:noFill/>
            <a:headEnd type="none" w="med" len="med"/>
            <a:tailEnd type="none" w="med" len="med"/>
          </a:ln>
        </p:spPr>
        <p:txBody>
          <a:bodyPr wrap="none" lIns="0" tIns="0" rIns="0" bIns="0" rtlCol="0">
            <a:spAutoFit/>
          </a:bodyPr>
          <a:lstStyle/>
          <a:p>
            <a:pPr defTabSz="932597">
              <a:defRPr/>
            </a:pPr>
            <a:r>
              <a:rPr lang="en-US" sz="1400" b="1" spc="-39" dirty="0">
                <a:gradFill>
                  <a:gsLst>
                    <a:gs pos="0">
                      <a:srgbClr val="505050"/>
                    </a:gs>
                    <a:gs pos="100000">
                      <a:srgbClr val="505050"/>
                    </a:gs>
                  </a:gsLst>
                  <a:lin ang="5400000" scaled="1"/>
                </a:gradFill>
                <a:ea typeface="Segoe UI" pitchFamily="34" charset="0"/>
                <a:cs typeface="Segoe UI" pitchFamily="34" charset="0"/>
              </a:rPr>
              <a:t>WORKPLACE</a:t>
            </a:r>
          </a:p>
        </p:txBody>
      </p:sp>
    </p:spTree>
    <p:extLst>
      <p:ext uri="{BB962C8B-B14F-4D97-AF65-F5344CB8AC3E}">
        <p14:creationId xmlns:p14="http://schemas.microsoft.com/office/powerpoint/2010/main" val="36470339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geoguessr.com/images/0bb0c2891445bf8edd24fce6f179d125.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497"/>
            <a:ext cx="12436475" cy="699551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553705" y="1136059"/>
            <a:ext cx="11416112" cy="4229100"/>
            <a:chOff x="539191" y="1766072"/>
            <a:chExt cx="11416112" cy="4229100"/>
          </a:xfrm>
        </p:grpSpPr>
        <p:sp>
          <p:nvSpPr>
            <p:cNvPr id="2" name="Rectangle 1"/>
            <p:cNvSpPr/>
            <p:nvPr/>
          </p:nvSpPr>
          <p:spPr bwMode="auto">
            <a:xfrm>
              <a:off x="539191" y="1766072"/>
              <a:ext cx="11416112" cy="4229100"/>
            </a:xfrm>
            <a:prstGeom prst="rect">
              <a:avLst/>
            </a:prstGeom>
            <a:solidFill>
              <a:srgbClr val="0078D7">
                <a:alpha val="8902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803604" y="1949407"/>
              <a:ext cx="9946844"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9600" dirty="0">
                  <a:solidFill>
                    <a:srgbClr val="FFFFFF"/>
                  </a:solidFill>
                  <a:latin typeface="Segoe UI Light"/>
                </a:rPr>
                <a:t>25 BILLION</a:t>
              </a:r>
              <a:br>
                <a:rPr lang="en-US" sz="2400" dirty="0">
                  <a:solidFill>
                    <a:srgbClr val="FFFFFF"/>
                  </a:solidFill>
                </a:rPr>
              </a:br>
              <a:r>
                <a:rPr lang="en-US" sz="4400" dirty="0">
                  <a:solidFill>
                    <a:srgbClr val="FFFFFF"/>
                  </a:solidFill>
                </a:rPr>
                <a:t>Connected “things”</a:t>
              </a:r>
              <a:br>
                <a:rPr lang="en-US" sz="4400" dirty="0">
                  <a:solidFill>
                    <a:srgbClr val="FFFFFF"/>
                  </a:solidFill>
                </a:rPr>
              </a:br>
              <a:r>
                <a:rPr lang="en-US" sz="4400" dirty="0">
                  <a:solidFill>
                    <a:srgbClr val="FFFFFF"/>
                  </a:solidFill>
                </a:rPr>
                <a:t>will be in use by </a:t>
              </a:r>
              <a:r>
                <a:rPr lang="en-US" sz="4400" b="1" dirty="0">
                  <a:solidFill>
                    <a:srgbClr val="FFFFFF"/>
                  </a:solidFill>
                </a:rPr>
                <a:t>2020</a:t>
              </a:r>
              <a:endParaRPr lang="en-US" sz="4400" dirty="0">
                <a:solidFill>
                  <a:srgbClr val="FFFFFF"/>
                </a:solidFill>
                <a:latin typeface="Segoe UI Light"/>
                <a:ea typeface="Segoe UI" pitchFamily="34" charset="0"/>
                <a:cs typeface="Segoe UI" pitchFamily="34" charset="0"/>
              </a:endParaRPr>
            </a:p>
          </p:txBody>
        </p:sp>
        <p:sp>
          <p:nvSpPr>
            <p:cNvPr id="16" name="TextBox 15"/>
            <p:cNvSpPr txBox="1"/>
            <p:nvPr/>
          </p:nvSpPr>
          <p:spPr>
            <a:xfrm>
              <a:off x="6905614" y="5420311"/>
              <a:ext cx="4843836" cy="544765"/>
            </a:xfrm>
            <a:prstGeom prst="rect">
              <a:avLst/>
            </a:prstGeom>
            <a:noFill/>
          </p:spPr>
          <p:txBody>
            <a:bodyPr wrap="square" lIns="182880" tIns="146304" rIns="182880" bIns="146304" rtlCol="0">
              <a:spAutoFit/>
            </a:bodyPr>
            <a:lstStyle/>
            <a:p>
              <a:pPr algn="r">
                <a:lnSpc>
                  <a:spcPct val="90000"/>
                </a:lnSpc>
              </a:pPr>
              <a:r>
                <a:rPr lang="en-US" b="1" dirty="0">
                  <a:solidFill>
                    <a:srgbClr val="FFFFFF"/>
                  </a:solidFill>
                  <a:cs typeface="Segoe UI"/>
                </a:rPr>
                <a:t>Gartner</a:t>
              </a:r>
              <a:endParaRPr lang="en-US" dirty="0">
                <a:solidFill>
                  <a:srgbClr val="FFFFFF"/>
                </a:solidFill>
                <a:cs typeface="Segoe UI"/>
              </a:endParaRPr>
            </a:p>
          </p:txBody>
        </p:sp>
      </p:grpSp>
      <p:grpSp>
        <p:nvGrpSpPr>
          <p:cNvPr id="163" name="Group 162"/>
          <p:cNvGrpSpPr/>
          <p:nvPr/>
        </p:nvGrpSpPr>
        <p:grpSpPr>
          <a:xfrm>
            <a:off x="553705" y="1136059"/>
            <a:ext cx="11550619" cy="4229100"/>
            <a:chOff x="539191" y="1766072"/>
            <a:chExt cx="11550619" cy="4229100"/>
          </a:xfrm>
        </p:grpSpPr>
        <p:sp>
          <p:nvSpPr>
            <p:cNvPr id="164" name="Rectangle 163"/>
            <p:cNvSpPr/>
            <p:nvPr/>
          </p:nvSpPr>
          <p:spPr bwMode="auto">
            <a:xfrm>
              <a:off x="539191" y="1766072"/>
              <a:ext cx="11416112" cy="4229100"/>
            </a:xfrm>
            <a:prstGeom prst="rect">
              <a:avLst/>
            </a:prstGeom>
            <a:solidFill>
              <a:schemeClr val="accent4">
                <a:alpha val="8902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5" name="Rectangle 164"/>
            <p:cNvSpPr/>
            <p:nvPr/>
          </p:nvSpPr>
          <p:spPr bwMode="auto">
            <a:xfrm>
              <a:off x="803604" y="1949407"/>
              <a:ext cx="9946844"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9600" dirty="0">
                  <a:solidFill>
                    <a:srgbClr val="FFFFFF"/>
                  </a:solidFill>
                  <a:latin typeface="Segoe UI Light"/>
                </a:rPr>
                <a:t>$7.2 TRILLION</a:t>
              </a:r>
              <a:br>
                <a:rPr lang="en-US" sz="9600" dirty="0">
                  <a:solidFill>
                    <a:srgbClr val="FFFFFF"/>
                  </a:solidFill>
                  <a:latin typeface="Segoe UI Light"/>
                </a:rPr>
              </a:br>
              <a:r>
                <a:rPr lang="en-US" sz="4000" dirty="0">
                  <a:solidFill>
                    <a:srgbClr val="FFFFFF"/>
                  </a:solidFill>
                </a:rPr>
                <a:t>worldwide market for IoT solutions</a:t>
              </a:r>
              <a:br>
                <a:rPr lang="en-US" sz="4000" dirty="0">
                  <a:solidFill>
                    <a:srgbClr val="FFFFFF"/>
                  </a:solidFill>
                </a:rPr>
              </a:br>
              <a:r>
                <a:rPr lang="en-US" sz="4000" dirty="0">
                  <a:solidFill>
                    <a:srgbClr val="FFFFFF"/>
                  </a:solidFill>
                </a:rPr>
                <a:t>by 2020</a:t>
              </a:r>
              <a:endParaRPr lang="en-US" sz="4000" dirty="0">
                <a:solidFill>
                  <a:srgbClr val="FFFFFF"/>
                </a:solidFill>
                <a:ea typeface="Segoe UI" pitchFamily="34" charset="0"/>
                <a:cs typeface="Segoe UI"/>
              </a:endParaRPr>
            </a:p>
          </p:txBody>
        </p:sp>
        <p:sp>
          <p:nvSpPr>
            <p:cNvPr id="166" name="TextBox 165"/>
            <p:cNvSpPr txBox="1"/>
            <p:nvPr/>
          </p:nvSpPr>
          <p:spPr>
            <a:xfrm>
              <a:off x="5675086" y="5379671"/>
              <a:ext cx="6414724" cy="572464"/>
            </a:xfrm>
            <a:prstGeom prst="rect">
              <a:avLst/>
            </a:prstGeom>
            <a:noFill/>
          </p:spPr>
          <p:txBody>
            <a:bodyPr wrap="square" lIns="182880" tIns="146304" rIns="182880" bIns="146304" rtlCol="0">
              <a:spAutoFit/>
            </a:bodyPr>
            <a:lstStyle/>
            <a:p>
              <a:r>
                <a:rPr lang="en-US" b="1" dirty="0">
                  <a:solidFill>
                    <a:srgbClr val="FFFFFF"/>
                  </a:solidFill>
                  <a:cs typeface="Segoe UI"/>
                </a:rPr>
                <a:t>IDC: </a:t>
              </a:r>
              <a:r>
                <a:rPr lang="en-US" sz="1400" dirty="0">
                  <a:solidFill>
                    <a:srgbClr val="FFFFFF"/>
                  </a:solidFill>
                </a:rPr>
                <a:t>Worldwide and Regional Internet of Things (IoT) 2014–2020 Forecast</a:t>
              </a:r>
              <a:endParaRPr lang="en-US" sz="1400" dirty="0">
                <a:solidFill>
                  <a:srgbClr val="FFFFFF"/>
                </a:solidFill>
                <a:cs typeface="Segoe UI"/>
              </a:endParaRPr>
            </a:p>
          </p:txBody>
        </p:sp>
      </p:grpSp>
    </p:spTree>
    <p:extLst>
      <p:ext uri="{BB962C8B-B14F-4D97-AF65-F5344CB8AC3E}">
        <p14:creationId xmlns:p14="http://schemas.microsoft.com/office/powerpoint/2010/main" val="33446346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decel="100000" fill="hold" nodeType="clickEffect">
                                  <p:stCondLst>
                                    <p:cond delay="0"/>
                                  </p:stCondLst>
                                  <p:childTnLst>
                                    <p:anim calcmode="lin" valueType="num">
                                      <p:cBhvr additive="base">
                                        <p:cTn id="12" dur="750"/>
                                        <p:tgtEl>
                                          <p:spTgt spid="5"/>
                                        </p:tgtEl>
                                        <p:attrNameLst>
                                          <p:attrName>ppt_x</p:attrName>
                                        </p:attrNameLst>
                                      </p:cBhvr>
                                      <p:tavLst>
                                        <p:tav tm="0">
                                          <p:val>
                                            <p:strVal val="ppt_x"/>
                                          </p:val>
                                        </p:tav>
                                        <p:tav tm="100000">
                                          <p:val>
                                            <p:strVal val="1+ppt_w/2"/>
                                          </p:val>
                                        </p:tav>
                                      </p:tavLst>
                                    </p:anim>
                                    <p:anim calcmode="lin" valueType="num">
                                      <p:cBhvr additive="base">
                                        <p:cTn id="13" dur="750"/>
                                        <p:tgtEl>
                                          <p:spTgt spid="5"/>
                                        </p:tgtEl>
                                        <p:attrNameLst>
                                          <p:attrName>ppt_y</p:attrName>
                                        </p:attrNameLst>
                                      </p:cBhvr>
                                      <p:tavLst>
                                        <p:tav tm="0">
                                          <p:val>
                                            <p:strVal val="ppt_y"/>
                                          </p:val>
                                        </p:tav>
                                        <p:tav tm="100000">
                                          <p:val>
                                            <p:strVal val="ppt_y"/>
                                          </p:val>
                                        </p:tav>
                                      </p:tavLst>
                                    </p:anim>
                                    <p:set>
                                      <p:cBhvr>
                                        <p:cTn id="14" dur="1" fill="hold">
                                          <p:stCondLst>
                                            <p:cond delay="749"/>
                                          </p:stCondLst>
                                        </p:cTn>
                                        <p:tgtEl>
                                          <p:spTgt spid="5"/>
                                        </p:tgtEl>
                                        <p:attrNameLst>
                                          <p:attrName>style.visibility</p:attrName>
                                        </p:attrNameLst>
                                      </p:cBhvr>
                                      <p:to>
                                        <p:strVal val="hidden"/>
                                      </p:to>
                                    </p:set>
                                  </p:childTnLst>
                                </p:cTn>
                              </p:par>
                              <p:par>
                                <p:cTn id="15" presetID="2" presetClass="entr" presetSubtype="8" decel="100000" fill="hold" nodeType="withEffect">
                                  <p:stCondLst>
                                    <p:cond delay="0"/>
                                  </p:stCondLst>
                                  <p:childTnLst>
                                    <p:set>
                                      <p:cBhvr>
                                        <p:cTn id="16" dur="1" fill="hold">
                                          <p:stCondLst>
                                            <p:cond delay="0"/>
                                          </p:stCondLst>
                                        </p:cTn>
                                        <p:tgtEl>
                                          <p:spTgt spid="163"/>
                                        </p:tgtEl>
                                        <p:attrNameLst>
                                          <p:attrName>style.visibility</p:attrName>
                                        </p:attrNameLst>
                                      </p:cBhvr>
                                      <p:to>
                                        <p:strVal val="visible"/>
                                      </p:to>
                                    </p:set>
                                    <p:anim calcmode="lin" valueType="num">
                                      <p:cBhvr additive="base">
                                        <p:cTn id="17" dur="750" fill="hold"/>
                                        <p:tgtEl>
                                          <p:spTgt spid="163"/>
                                        </p:tgtEl>
                                        <p:attrNameLst>
                                          <p:attrName>ppt_x</p:attrName>
                                        </p:attrNameLst>
                                      </p:cBhvr>
                                      <p:tavLst>
                                        <p:tav tm="0">
                                          <p:val>
                                            <p:strVal val="0-#ppt_w/2"/>
                                          </p:val>
                                        </p:tav>
                                        <p:tav tm="100000">
                                          <p:val>
                                            <p:strVal val="#ppt_x"/>
                                          </p:val>
                                        </p:tav>
                                      </p:tavLst>
                                    </p:anim>
                                    <p:anim calcmode="lin" valueType="num">
                                      <p:cBhvr additive="base">
                                        <p:cTn id="18" dur="750" fill="hold"/>
                                        <p:tgtEl>
                                          <p:spTgt spid="1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Windows Intune">
  <a:themeElements>
    <a:clrScheme name="Windows Intun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7EB87D1B-C947-45A2-98AE-C4283D3B7F61}"/>
    </a:ext>
  </a:extLst>
</a:theme>
</file>

<file path=ppt/theme/theme11.xml><?xml version="1.0" encoding="utf-8"?>
<a:theme xmlns:a="http://schemas.openxmlformats.org/drawingml/2006/main" name="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12.xml><?xml version="1.0" encoding="utf-8"?>
<a:theme xmlns:a="http://schemas.openxmlformats.org/drawingml/2006/main" name="BizTalk Server">
  <a:themeElements>
    <a:clrScheme name="BizTalk Server">
      <a:dk1>
        <a:srgbClr val="505050"/>
      </a:dk1>
      <a:lt1>
        <a:srgbClr val="FFFFFF"/>
      </a:lt1>
      <a:dk2>
        <a:srgbClr val="4668C5"/>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01A7AE01-E756-4437-94F0-606DE6D7553A}"/>
    </a:ext>
  </a:extLst>
</a:theme>
</file>

<file path=ppt/theme/theme13.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1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PPT_Template.potx" id="{A2A21D7F-7FB9-4CF2-9613-5A0DACF7E1FE}" vid="{E2601300-591E-4976-B26E-CAB6F363B430}"/>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ransform the Datacenter">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469EE65-A5BE-40EC-8EF5-1BBAFC029094}"/>
    </a:ext>
  </a:extLst>
</a:theme>
</file>

<file path=ppt/theme/theme3.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4.xml><?xml version="1.0" encoding="utf-8"?>
<a:theme xmlns:a="http://schemas.openxmlformats.org/drawingml/2006/main" name="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5.xml><?xml version="1.0" encoding="utf-8"?>
<a:theme xmlns:a="http://schemas.openxmlformats.org/drawingml/2006/main" name="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A8E657C-465A-4BBD-9062-958AEFC89CEA}"/>
    </a:ext>
  </a:extLst>
</a:theme>
</file>

<file path=ppt/theme/theme6.xml><?xml version="1.0" encoding="utf-8"?>
<a:theme xmlns:a="http://schemas.openxmlformats.org/drawingml/2006/main" name="Modern Apps">
  <a:themeElements>
    <a:clrScheme name="STB Template Purple">
      <a:dk1>
        <a:srgbClr val="505050"/>
      </a:dk1>
      <a:lt1>
        <a:srgbClr val="FFFFFF"/>
      </a:lt1>
      <a:dk2>
        <a:srgbClr val="68217A"/>
      </a:dk2>
      <a:lt2>
        <a:srgbClr val="D2D2D2"/>
      </a:lt2>
      <a:accent1>
        <a:srgbClr val="0072C6"/>
      </a:accent1>
      <a:accent2>
        <a:srgbClr val="DC3C00"/>
      </a:accent2>
      <a:accent3>
        <a:srgbClr val="008272"/>
      </a:accent3>
      <a:accent4>
        <a:srgbClr val="68217A"/>
      </a:accent4>
      <a:accent5>
        <a:srgbClr val="002050"/>
      </a:accent5>
      <a:accent6>
        <a:srgbClr val="442359"/>
      </a:accent6>
      <a:hlink>
        <a:srgbClr val="22112C"/>
      </a:hlink>
      <a:folHlink>
        <a:srgbClr val="34103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1B7DDCC-E639-4039-8EB9-CF4020A25295}"/>
    </a:ext>
  </a:extLst>
</a:theme>
</file>

<file path=ppt/theme/theme7.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8.xml><?xml version="1.0" encoding="utf-8"?>
<a:theme xmlns:a="http://schemas.openxmlformats.org/drawingml/2006/main" name="Windows Server">
  <a:themeElements>
    <a:clrScheme name="Windows Server">
      <a:dk1>
        <a:srgbClr val="505050"/>
      </a:dk1>
      <a:lt1>
        <a:srgbClr val="FFFFFF"/>
      </a:lt1>
      <a:dk2>
        <a:srgbClr val="00188F"/>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DA195EE-1D94-42C0-BFF1-0DE4AAF76066}"/>
    </a:ext>
  </a:extLst>
</a:theme>
</file>

<file path=ppt/theme/theme9.xml><?xml version="1.0" encoding="utf-8"?>
<a:theme xmlns:a="http://schemas.openxmlformats.org/drawingml/2006/main" name="1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10.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1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1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1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1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1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1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1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1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0" ma:contentTypeDescription="Create a new document." ma:contentTypeScope="" ma:versionID="16b75628e77f02951c453071cf8a016e">
  <xsd:schema xmlns:xsd="http://www.w3.org/2001/XMLSchema" xmlns:xs="http://www.w3.org/2001/XMLSchema" xmlns:p="http://schemas.microsoft.com/office/2006/metadata/properties" targetNamespace="http://schemas.microsoft.com/office/2006/metadata/properties" ma:root="true" ma:fieldsID="3bf1d1d65b83a35312c7df0375d09d6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dcmitype/"/>
    <ds:schemaRef ds:uri="http://schemas.microsoft.com/office/2006/metadata/properties"/>
    <ds:schemaRef ds:uri="http://schemas.microsoft.com/office/infopath/2007/PartnerControls"/>
    <ds:schemaRef ds:uri="http://www.w3.org/XML/1998/namespace"/>
    <ds:schemaRef ds:uri="http://purl.org/dc/elements/1.1/"/>
    <ds:schemaRef ds:uri="http://schemas.microsoft.com/office/2006/documentManagement/type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23A54C81-9AB5-446A-878C-797D859B38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12972</TotalTime>
  <Words>5616</Words>
  <Application>Microsoft Office PowerPoint</Application>
  <PresentationFormat>自訂</PresentationFormat>
  <Paragraphs>785</Paragraphs>
  <Slides>41</Slides>
  <Notes>28</Notes>
  <HiddenSlides>2</HiddenSlides>
  <MMClips>0</MMClips>
  <ScaleCrop>false</ScaleCrop>
  <HeadingPairs>
    <vt:vector size="8" baseType="variant">
      <vt:variant>
        <vt:lpstr>使用字型</vt:lpstr>
      </vt:variant>
      <vt:variant>
        <vt:i4>16</vt:i4>
      </vt:variant>
      <vt:variant>
        <vt:lpstr>佈景主題</vt:lpstr>
      </vt:variant>
      <vt:variant>
        <vt:i4>15</vt:i4>
      </vt:variant>
      <vt:variant>
        <vt:lpstr>內嵌 OLE 伺服程式</vt:lpstr>
      </vt:variant>
      <vt:variant>
        <vt:i4>1</vt:i4>
      </vt:variant>
      <vt:variant>
        <vt:lpstr>投影片標題</vt:lpstr>
      </vt:variant>
      <vt:variant>
        <vt:i4>41</vt:i4>
      </vt:variant>
    </vt:vector>
  </HeadingPairs>
  <TitlesOfParts>
    <vt:vector size="73" baseType="lpstr">
      <vt:lpstr>ＭＳ Ｐゴシック</vt:lpstr>
      <vt:lpstr>ＭＳ Ｐゴシック</vt:lpstr>
      <vt:lpstr>Segoe</vt:lpstr>
      <vt:lpstr>Segoe Light</vt:lpstr>
      <vt:lpstr>Segoe Pro</vt:lpstr>
      <vt:lpstr>Segoe Pro Light</vt:lpstr>
      <vt:lpstr>新細明體</vt:lpstr>
      <vt:lpstr>Arial</vt:lpstr>
      <vt:lpstr>Calibri</vt:lpstr>
      <vt:lpstr>Calibri Light</vt:lpstr>
      <vt:lpstr>Consolas</vt:lpstr>
      <vt:lpstr>Segoe UI</vt:lpstr>
      <vt:lpstr>Segoe UI Black</vt:lpstr>
      <vt:lpstr>Segoe UI Light</vt:lpstr>
      <vt:lpstr>Segoe UI Semibold</vt:lpstr>
      <vt:lpstr>Wingdings</vt:lpstr>
      <vt:lpstr>Server and Cloud 2013</vt:lpstr>
      <vt:lpstr>Transform the Datacenter</vt:lpstr>
      <vt:lpstr>CloudOS</vt:lpstr>
      <vt:lpstr>Data Insights</vt:lpstr>
      <vt:lpstr>People-Centric IT</vt:lpstr>
      <vt:lpstr>Modern Apps</vt:lpstr>
      <vt:lpstr>Windows Azure</vt:lpstr>
      <vt:lpstr>Windows Server</vt:lpstr>
      <vt:lpstr>1_Windows Server</vt:lpstr>
      <vt:lpstr>Windows Intune</vt:lpstr>
      <vt:lpstr>System Center</vt:lpstr>
      <vt:lpstr>BizTalk Server</vt:lpstr>
      <vt:lpstr>WHITE TEMPLATE</vt:lpstr>
      <vt:lpstr>Office 佈景主題</vt:lpstr>
      <vt:lpstr>1_WHITE TEMPLATE</vt:lpstr>
      <vt:lpstr>think-cell Slide</vt:lpstr>
      <vt:lpstr>Internet of Things</vt:lpstr>
      <vt:lpstr>Prerequisites</vt:lpstr>
      <vt:lpstr>Tools</vt:lpstr>
      <vt:lpstr>Resources</vt:lpstr>
      <vt:lpstr>Resources</vt:lpstr>
      <vt:lpstr>IoT is an Inflection Point</vt:lpstr>
      <vt:lpstr>IoT 2010</vt:lpstr>
      <vt:lpstr>IoT 2016</vt:lpstr>
      <vt:lpstr>PowerPoint 簡報</vt:lpstr>
      <vt:lpstr>Disruptive Forces</vt:lpstr>
      <vt:lpstr>IoT Business Maturity Model 1. Operational efficiency </vt:lpstr>
      <vt:lpstr>IoT Business Maturity Model 2. Business Intelligence </vt:lpstr>
      <vt:lpstr>PowerPoint 簡報</vt:lpstr>
      <vt:lpstr>IoT Business Maturity Model 3. Business Transformation </vt:lpstr>
      <vt:lpstr>IoT Devices &amp; Cloud Patterns </vt:lpstr>
      <vt:lpstr>Cloud Based IoT Solutions</vt:lpstr>
      <vt:lpstr>IoT Device &amp; Cloud Patterns</vt:lpstr>
      <vt:lpstr>IoT Device &amp; Cloud Patterns</vt:lpstr>
      <vt:lpstr>IoT Device &amp; Cloud Patterns</vt:lpstr>
      <vt:lpstr>IoT Device &amp; Cloud Patterns</vt:lpstr>
      <vt:lpstr>IoT Device &amp; Cloud Patterns</vt:lpstr>
      <vt:lpstr>Azure IOT Architecture</vt:lpstr>
      <vt:lpstr>Microsoft Azure IoT Platform</vt:lpstr>
      <vt:lpstr>Microsoft Azure IoT services </vt:lpstr>
      <vt:lpstr>Hands-on</vt:lpstr>
      <vt:lpstr>PowerPoint 簡報</vt:lpstr>
      <vt:lpstr>Microsoft Azure IoT Suite </vt:lpstr>
      <vt:lpstr>Microsoft Azure IoT Suite </vt:lpstr>
      <vt:lpstr>Microsoft Azure IoT Suite</vt:lpstr>
      <vt:lpstr>Accelerate time to value with preconfigured solutions</vt:lpstr>
      <vt:lpstr>Solution #1: Remote Monitoring</vt:lpstr>
      <vt:lpstr>Architecture</vt:lpstr>
      <vt:lpstr>Components</vt:lpstr>
      <vt:lpstr>Data</vt:lpstr>
      <vt:lpstr>Security</vt:lpstr>
      <vt:lpstr>Integrate – business processes</vt:lpstr>
      <vt:lpstr>Integrate – data insight</vt:lpstr>
      <vt:lpstr>Solution #2: Predictive Maintenance</vt:lpstr>
      <vt:lpstr>Architectural Differences</vt:lpstr>
      <vt:lpstr>Q &amp; A</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 and Cloud Platform template</dc:title>
  <dc:subject>Servers &amp; Tools Business</dc:subject>
  <dc:creator>Brett Perry</dc:creator>
  <cp:keywords>Servers &amp; Tools Business</cp:keywords>
  <cp:lastModifiedBy>Michael SH Chi</cp:lastModifiedBy>
  <cp:revision>325</cp:revision>
  <dcterms:created xsi:type="dcterms:W3CDTF">2013-10-14T18:44:32Z</dcterms:created>
  <dcterms:modified xsi:type="dcterms:W3CDTF">2016-08-10T13:46:34Z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